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9F0D8F-9C78-4227-A2A1-1CD03DD6B98E}" v="534" dt="2022-03-31T12:35:02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0870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6207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7457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91897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6167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8708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7363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7181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9199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1700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2535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5/9/2022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0" r:id="rId6"/>
    <p:sldLayoutId id="2147483726" r:id="rId7"/>
    <p:sldLayoutId id="2147483727" r:id="rId8"/>
    <p:sldLayoutId id="2147483728" r:id="rId9"/>
    <p:sldLayoutId id="2147483729" r:id="rId10"/>
    <p:sldLayoutId id="2147483731" r:id="rId11"/>
  </p:sldLayoutIdLst>
  <p:transition spd="slow">
    <p:wip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illagecarpenter.blogspot.com/2011/01/short-bench-support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D4F30D2-CE41-3FE0-319E-0A6896D02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12" r="-1" b="44528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sp>
        <p:nvSpPr>
          <p:cNvPr id="33" name="Rectangle 10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307170"/>
            <a:ext cx="12191982" cy="3558767"/>
          </a:xfrm>
          <a:prstGeom prst="rect">
            <a:avLst/>
          </a:prstGeom>
          <a:gradFill>
            <a:gsLst>
              <a:gs pos="89000">
                <a:srgbClr val="000000">
                  <a:alpha val="0"/>
                </a:srgbClr>
              </a:gs>
              <a:gs pos="0">
                <a:schemeClr val="tx1"/>
              </a:gs>
              <a:gs pos="56000">
                <a:srgbClr val="000000">
                  <a:alpha val="26000"/>
                </a:srgbClr>
              </a:gs>
              <a:gs pos="14000">
                <a:srgbClr val="000000">
                  <a:alpha val="37000"/>
                </a:srgbClr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3308" y="2838734"/>
            <a:ext cx="8625385" cy="2729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 err="1">
                <a:solidFill>
                  <a:srgbClr val="FFFFFF"/>
                </a:solidFill>
                <a:latin typeface="Book Antiqua"/>
              </a:rPr>
              <a:t>Sv.Josip</a:t>
            </a:r>
            <a:r>
              <a:rPr lang="en-US" sz="4800" dirty="0">
                <a:solidFill>
                  <a:srgbClr val="FFFFFF"/>
                </a:solidFill>
                <a:latin typeface="Book Antiqua"/>
              </a:rPr>
              <a:t> </a:t>
            </a:r>
            <a:r>
              <a:rPr lang="en-US" sz="4800" dirty="0">
                <a:latin typeface="Book Antiqua"/>
              </a:rPr>
              <a:t/>
            </a:r>
            <a:br>
              <a:rPr lang="en-US" sz="4800" dirty="0">
                <a:latin typeface="Book Antiqua"/>
              </a:rPr>
            </a:br>
            <a:r>
              <a:rPr lang="en-US" sz="4800" dirty="0">
                <a:solidFill>
                  <a:srgbClr val="FFFFFF"/>
                </a:solidFill>
                <a:latin typeface="Book Antiqua"/>
              </a:rPr>
              <a:t>  VJEDRA    </a:t>
            </a:r>
            <a:br>
              <a:rPr lang="en-US" sz="4800" dirty="0">
                <a:solidFill>
                  <a:srgbClr val="FFFFFF"/>
                </a:solidFill>
                <a:latin typeface="Book Antiqua"/>
              </a:rPr>
            </a:br>
            <a:r>
              <a:rPr lang="en-US" sz="4800" dirty="0">
                <a:solidFill>
                  <a:srgbClr val="FFFFFF"/>
                </a:solidFill>
                <a:latin typeface="Book Antiqua"/>
              </a:rPr>
              <a:t>2022.godina</a:t>
            </a:r>
            <a:endParaRPr lang="en-US" sz="4800" dirty="0">
              <a:latin typeface="Book Antiqu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1260" y="5786651"/>
            <a:ext cx="5909481" cy="8113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 err="1">
                <a:solidFill>
                  <a:srgbClr val="FFFFFF"/>
                </a:solidFill>
              </a:rPr>
              <a:t>Oš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tORDINCI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F53D3C3-F24F-4317-98B6-A05ECD3044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6" name="Picture 676" descr="Burning Fire Free Stock Photo - Public Domain Pictures">
            <a:extLst>
              <a:ext uri="{FF2B5EF4-FFF2-40B4-BE49-F238E27FC236}">
                <a16:creationId xmlns:a16="http://schemas.microsoft.com/office/drawing/2014/main" id="{B5F01183-532A-BFE0-DC90-5A24F20AE4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20325" r="28268" b="-1"/>
          <a:stretch/>
        </p:blipFill>
        <p:spPr>
          <a:xfrm>
            <a:off x="-1" y="1"/>
            <a:ext cx="5295331" cy="6875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758CF-59A8-7A46-685B-17EAEE1EF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4" y="1395699"/>
            <a:ext cx="4223965" cy="4111831"/>
          </a:xfrm>
        </p:spPr>
        <p:txBody>
          <a:bodyPr>
            <a:normAutofit/>
          </a:bodyPr>
          <a:lstStyle/>
          <a:p>
            <a:pPr algn="ctr"/>
            <a:r>
              <a:rPr lang="en-US" sz="4800" dirty="0" err="1">
                <a:solidFill>
                  <a:srgbClr val="FFFFFF"/>
                </a:solidFill>
                <a:latin typeface="Book Antiqua"/>
              </a:rPr>
              <a:t>Što</a:t>
            </a:r>
            <a:r>
              <a:rPr lang="en-US" sz="4800" dirty="0">
                <a:solidFill>
                  <a:srgbClr val="FFFFFF"/>
                </a:solidFill>
                <a:latin typeface="Book Antiqua"/>
              </a:rPr>
              <a:t> je </a:t>
            </a:r>
            <a:r>
              <a:rPr lang="en-US" sz="4800" dirty="0" err="1">
                <a:solidFill>
                  <a:srgbClr val="FFFFFF"/>
                </a:solidFill>
                <a:latin typeface="Book Antiqua"/>
              </a:rPr>
              <a:t>pirografja</a:t>
            </a:r>
            <a:r>
              <a:rPr lang="en-US" sz="4800" dirty="0">
                <a:solidFill>
                  <a:srgbClr val="FFFFFF"/>
                </a:solidFill>
                <a:latin typeface="Book Antiqua"/>
              </a:rPr>
              <a:t>?</a:t>
            </a:r>
          </a:p>
        </p:txBody>
      </p:sp>
      <p:sp>
        <p:nvSpPr>
          <p:cNvPr id="671" name="Content Placeholder 670">
            <a:extLst>
              <a:ext uri="{FF2B5EF4-FFF2-40B4-BE49-F238E27FC236}">
                <a16:creationId xmlns:a16="http://schemas.microsoft.com/office/drawing/2014/main" id="{AB801908-FA88-356D-D5E3-68F63925E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5371" y="1189809"/>
            <a:ext cx="5219700" cy="5105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hr-HR" sz="2800" dirty="0" err="1">
                <a:ea typeface="+mn-lt"/>
                <a:cs typeface="+mn-lt"/>
              </a:rPr>
              <a:t>P</a:t>
            </a:r>
            <a:r>
              <a:rPr lang="en-US" sz="2800" dirty="0" err="1" smtClean="0">
                <a:ea typeface="+mn-lt"/>
                <a:cs typeface="+mn-lt"/>
              </a:rPr>
              <a:t>irografija</a:t>
            </a:r>
            <a:r>
              <a:rPr lang="en-US" sz="2800" dirty="0" smtClean="0">
                <a:ea typeface="+mn-lt"/>
                <a:cs typeface="+mn-lt"/>
              </a:rPr>
              <a:t> </a:t>
            </a:r>
            <a:r>
              <a:rPr lang="en-US" sz="2800" dirty="0">
                <a:ea typeface="+mn-lt"/>
                <a:cs typeface="+mn-lt"/>
              </a:rPr>
              <a:t>(</a:t>
            </a:r>
            <a:r>
              <a:rPr lang="en-US" sz="2800" dirty="0" err="1">
                <a:ea typeface="+mn-lt"/>
                <a:cs typeface="+mn-lt"/>
              </a:rPr>
              <a:t>iz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grčkog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jezika</a:t>
            </a:r>
            <a:r>
              <a:rPr lang="en-US" sz="2800" dirty="0">
                <a:ea typeface="+mn-lt"/>
                <a:cs typeface="+mn-lt"/>
              </a:rPr>
              <a:t> "</a:t>
            </a:r>
            <a:r>
              <a:rPr lang="en-US" sz="2800" dirty="0" err="1">
                <a:ea typeface="+mn-lt"/>
                <a:cs typeface="+mn-lt"/>
              </a:rPr>
              <a:t>vatra</a:t>
            </a:r>
            <a:r>
              <a:rPr lang="en-US" sz="2800" dirty="0">
                <a:ea typeface="+mn-lt"/>
                <a:cs typeface="+mn-lt"/>
              </a:rPr>
              <a:t>" </a:t>
            </a:r>
            <a:r>
              <a:rPr lang="en-US" sz="2800" dirty="0" err="1">
                <a:ea typeface="+mn-lt"/>
                <a:cs typeface="+mn-lt"/>
              </a:rPr>
              <a:t>i</a:t>
            </a:r>
            <a:r>
              <a:rPr lang="en-US" sz="2800" dirty="0">
                <a:ea typeface="+mn-lt"/>
                <a:cs typeface="+mn-lt"/>
              </a:rPr>
              <a:t> "</a:t>
            </a:r>
            <a:r>
              <a:rPr lang="en-US" sz="2800" dirty="0" err="1">
                <a:ea typeface="+mn-lt"/>
                <a:cs typeface="+mn-lt"/>
              </a:rPr>
              <a:t>pisanje</a:t>
            </a:r>
            <a:r>
              <a:rPr lang="en-US" sz="2800" dirty="0">
                <a:ea typeface="+mn-lt"/>
                <a:cs typeface="+mn-lt"/>
              </a:rPr>
              <a:t>") </a:t>
            </a:r>
            <a:endParaRPr lang="hr-HR" sz="2800" dirty="0"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US" sz="2800" dirty="0" smtClean="0">
                <a:ea typeface="+mn-lt"/>
                <a:cs typeface="+mn-lt"/>
              </a:rPr>
              <a:t> </a:t>
            </a:r>
            <a:r>
              <a:rPr lang="hr-HR" sz="2800" dirty="0" err="1">
                <a:ea typeface="+mn-lt"/>
                <a:cs typeface="+mn-lt"/>
              </a:rPr>
              <a:t>U</a:t>
            </a:r>
            <a:r>
              <a:rPr lang="en-US" sz="2800" dirty="0" err="1" smtClean="0">
                <a:ea typeface="+mn-lt"/>
                <a:cs typeface="+mn-lt"/>
              </a:rPr>
              <a:t>mjetnička</a:t>
            </a:r>
            <a:r>
              <a:rPr lang="en-US" sz="2800" dirty="0" smtClean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tehnika</a:t>
            </a:r>
            <a:r>
              <a:rPr lang="en-US" sz="2800" dirty="0">
                <a:ea typeface="+mn-lt"/>
                <a:cs typeface="+mn-lt"/>
              </a:rPr>
              <a:t> za </a:t>
            </a:r>
            <a:r>
              <a:rPr lang="en-US" sz="2800" dirty="0" err="1">
                <a:ea typeface="+mn-lt"/>
                <a:cs typeface="+mn-lt"/>
              </a:rPr>
              <a:t>ukrašavanje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drva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pomoću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posebnoga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stroja</a:t>
            </a:r>
            <a:r>
              <a:rPr lang="en-US" sz="2800" dirty="0">
                <a:ea typeface="+mn-lt"/>
                <a:cs typeface="+mn-lt"/>
              </a:rPr>
              <a:t> za </a:t>
            </a:r>
            <a:r>
              <a:rPr lang="en-US" sz="2800" dirty="0" err="1">
                <a:ea typeface="+mn-lt"/>
                <a:cs typeface="+mn-lt"/>
              </a:rPr>
              <a:t>pirografiju</a:t>
            </a:r>
            <a:endParaRPr lang="en-US" sz="2800" dirty="0">
              <a:ea typeface="+mn-lt"/>
              <a:cs typeface="+mn-lt"/>
            </a:endParaRPr>
          </a:p>
          <a:p>
            <a:pPr marL="0" indent="0">
              <a:buClr>
                <a:srgbClr val="C3B2A7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656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53D3C3-F24F-4317-98B6-A05ECD3044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2DA51D57-B14C-6580-8226-072D346CF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4709" r="21382" b="2"/>
          <a:stretch/>
        </p:blipFill>
        <p:spPr>
          <a:xfrm>
            <a:off x="-1" y="1"/>
            <a:ext cx="5295331" cy="6875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B3A7C-63F1-062B-D5FC-E7CCF961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20" y="2066259"/>
            <a:ext cx="4563800" cy="4111831"/>
          </a:xfrm>
        </p:spPr>
        <p:txBody>
          <a:bodyPr>
            <a:normAutofit/>
          </a:bodyPr>
          <a:lstStyle/>
          <a:p>
            <a:pPr algn="ctr"/>
            <a:r>
              <a:rPr lang="en-US" sz="4800" dirty="0" err="1">
                <a:solidFill>
                  <a:srgbClr val="FFFFFF"/>
                </a:solidFill>
                <a:latin typeface="Book Antiqua"/>
              </a:rPr>
              <a:t>Sv</a:t>
            </a:r>
            <a:r>
              <a:rPr lang="en-US" sz="4800" dirty="0">
                <a:solidFill>
                  <a:srgbClr val="FFFFFF"/>
                </a:solidFill>
                <a:latin typeface="Book Antiqua"/>
              </a:rPr>
              <a:t>. Josip </a:t>
            </a:r>
            <a:r>
              <a:rPr lang="en-US" sz="4800" dirty="0" err="1">
                <a:solidFill>
                  <a:srgbClr val="FFFFFF"/>
                </a:solidFill>
                <a:latin typeface="Book Antiqua"/>
              </a:rPr>
              <a:t>i</a:t>
            </a:r>
            <a:r>
              <a:rPr lang="en-US" sz="4800" dirty="0">
                <a:solidFill>
                  <a:srgbClr val="FFFFFF"/>
                </a:solidFill>
                <a:latin typeface="Book Antiqua"/>
              </a:rPr>
              <a:t> </a:t>
            </a:r>
            <a:r>
              <a:rPr lang="en-US" sz="4800" dirty="0" err="1">
                <a:solidFill>
                  <a:srgbClr val="FFFFFF"/>
                </a:solidFill>
                <a:latin typeface="Book Antiqua"/>
              </a:rPr>
              <a:t>drvo</a:t>
            </a:r>
            <a:endParaRPr lang="en-US" sz="4800" dirty="0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055A5-553F-E355-74A5-C75B5DB58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2870" y="618203"/>
            <a:ext cx="5719495" cy="51054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sz="2800" dirty="0" err="1"/>
              <a:t>Sv</a:t>
            </a:r>
            <a:r>
              <a:rPr lang="en-US" sz="2800" dirty="0"/>
              <a:t>. Josip je bio </a:t>
            </a:r>
            <a:r>
              <a:rPr lang="en-US" sz="2800" dirty="0" err="1"/>
              <a:t>drvodjelac</a:t>
            </a:r>
            <a:endParaRPr lang="en-US" sz="2800" dirty="0"/>
          </a:p>
          <a:p>
            <a:pPr>
              <a:buClr>
                <a:srgbClr val="C3B2A7"/>
              </a:buClr>
              <a:buFont typeface="Wingdings" panose="020B0604020202020204" pitchFamily="34" charset="0"/>
              <a:buChar char="v"/>
            </a:pPr>
            <a:r>
              <a:rPr lang="en-US" sz="2800" dirty="0" err="1"/>
              <a:t>Izabrali</a:t>
            </a:r>
            <a:r>
              <a:rPr lang="en-US" sz="2800" dirty="0"/>
              <a:t> </a:t>
            </a:r>
            <a:r>
              <a:rPr lang="en-US" sz="2800" dirty="0" err="1"/>
              <a:t>smo</a:t>
            </a:r>
            <a:r>
              <a:rPr lang="en-US" sz="2800" dirty="0"/>
              <a:t> </a:t>
            </a:r>
            <a:r>
              <a:rPr lang="hr-HR" sz="2800" dirty="0" err="1"/>
              <a:t>s</a:t>
            </a:r>
            <a:r>
              <a:rPr lang="en-US" sz="2800" dirty="0" smtClean="0"/>
              <a:t>v</a:t>
            </a:r>
            <a:r>
              <a:rPr lang="en-US" sz="2800" dirty="0"/>
              <a:t>. Josipa </a:t>
            </a:r>
            <a:r>
              <a:rPr lang="en-US" sz="2800" dirty="0" err="1"/>
              <a:t>jer</a:t>
            </a:r>
            <a:r>
              <a:rPr lang="en-US" sz="2800" dirty="0"/>
              <a:t> je on </a:t>
            </a:r>
            <a:r>
              <a:rPr lang="en-US" sz="2800" dirty="0" err="1"/>
              <a:t>zaštitnik</a:t>
            </a:r>
            <a:r>
              <a:rPr lang="en-US" sz="2800" dirty="0"/>
              <a:t> </a:t>
            </a:r>
            <a:r>
              <a:rPr lang="en-US" sz="2800" dirty="0" err="1"/>
              <a:t>obitelji</a:t>
            </a:r>
            <a:r>
              <a:rPr lang="en-US" sz="2800" dirty="0"/>
              <a:t> </a:t>
            </a:r>
            <a:r>
              <a:rPr lang="hr-HR" sz="2800" dirty="0" smtClean="0"/>
              <a:t>i</a:t>
            </a:r>
            <a:r>
              <a:rPr lang="en-US" sz="2800" dirty="0" smtClean="0"/>
              <a:t> </a:t>
            </a:r>
            <a:r>
              <a:rPr lang="en-US" sz="2800" dirty="0" err="1"/>
              <a:t>uzor</a:t>
            </a:r>
            <a:r>
              <a:rPr lang="en-US" sz="2800" dirty="0"/>
              <a:t> </a:t>
            </a:r>
            <a:r>
              <a:rPr lang="en-US" sz="2800" dirty="0" err="1"/>
              <a:t>radnicima</a:t>
            </a:r>
            <a:endParaRPr lang="en-US" sz="2800" dirty="0"/>
          </a:p>
          <a:p>
            <a:pPr>
              <a:buClr>
                <a:srgbClr val="C3B2A7"/>
              </a:buClr>
              <a:buFont typeface="Wingdings" panose="020B0604020202020204" pitchFamily="34" charset="0"/>
              <a:buChar char="v"/>
            </a:pPr>
            <a:r>
              <a:rPr lang="en-US" sz="2800" dirty="0" err="1"/>
              <a:t>Odlučili</a:t>
            </a:r>
            <a:r>
              <a:rPr lang="en-US" sz="2800" dirty="0"/>
              <a:t> </a:t>
            </a:r>
            <a:r>
              <a:rPr lang="en-US" sz="2800" dirty="0" err="1"/>
              <a:t>smo</a:t>
            </a:r>
            <a:r>
              <a:rPr lang="en-US" sz="2800" dirty="0"/>
              <a:t> se za rad </a:t>
            </a:r>
            <a:r>
              <a:rPr lang="hr-HR" sz="2800" dirty="0" smtClean="0"/>
              <a:t>tehnikom </a:t>
            </a:r>
            <a:r>
              <a:rPr lang="en-US" sz="2800" dirty="0" err="1" smtClean="0"/>
              <a:t>pirografij</a:t>
            </a:r>
            <a:r>
              <a:rPr lang="hr-HR" sz="2800" dirty="0" smtClean="0"/>
              <a:t>e</a:t>
            </a:r>
            <a:r>
              <a:rPr lang="hr-HR" sz="2800" dirty="0"/>
              <a:t> </a:t>
            </a:r>
            <a:r>
              <a:rPr lang="hr-HR" sz="2800" dirty="0" smtClean="0"/>
              <a:t>jer su </a:t>
            </a:r>
            <a:r>
              <a:rPr lang="hr-HR" sz="2800" dirty="0" err="1" smtClean="0"/>
              <a:t>sv.Josip</a:t>
            </a:r>
            <a:r>
              <a:rPr lang="hr-HR" sz="2800" dirty="0" smtClean="0"/>
              <a:t> i drvo usko povezani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2DE941-4F58-EE89-E745-84311423A63A}"/>
              </a:ext>
            </a:extLst>
          </p:cNvPr>
          <p:cNvSpPr txBox="1"/>
          <p:nvPr/>
        </p:nvSpPr>
        <p:spPr>
          <a:xfrm>
            <a:off x="2494563" y="6675780"/>
            <a:ext cx="2800767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2595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8557" y="363583"/>
            <a:ext cx="9634011" cy="1325563"/>
          </a:xfrm>
        </p:spPr>
        <p:txBody>
          <a:bodyPr>
            <a:normAutofit/>
          </a:bodyPr>
          <a:lstStyle/>
          <a:p>
            <a:r>
              <a:rPr lang="hr-HR" sz="4800" dirty="0" smtClean="0">
                <a:latin typeface="Book Antiqua" panose="02040602050305030304" pitchFamily="18" charset="0"/>
              </a:rPr>
              <a:t>Tijek rada…</a:t>
            </a:r>
            <a:endParaRPr lang="hr-HR" sz="4800" dirty="0">
              <a:latin typeface="Book Antiqua" panose="02040602050305030304" pitchFamily="18" charset="0"/>
            </a:endParaRPr>
          </a:p>
        </p:txBody>
      </p:sp>
      <p:pic>
        <p:nvPicPr>
          <p:cNvPr id="5" name="Sv.Josip-Pirografija- vjedra 202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6059" y="1828799"/>
            <a:ext cx="8019006" cy="4510587"/>
          </a:xfrm>
        </p:spPr>
      </p:pic>
      <p:cxnSp>
        <p:nvCxnSpPr>
          <p:cNvPr id="4" name="Ravni poveznik 3"/>
          <p:cNvCxnSpPr/>
          <p:nvPr/>
        </p:nvCxnSpPr>
        <p:spPr>
          <a:xfrm flipV="1">
            <a:off x="870858" y="1445623"/>
            <a:ext cx="4119154" cy="17416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884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2831" y="520337"/>
            <a:ext cx="4799729" cy="5105400"/>
          </a:xfrm>
        </p:spPr>
        <p:txBody>
          <a:bodyPr/>
          <a:lstStyle/>
          <a:p>
            <a:r>
              <a:rPr lang="hr-HR" dirty="0" smtClean="0">
                <a:latin typeface="Book Antiqua" panose="02040602050305030304" pitchFamily="18" charset="0"/>
              </a:rPr>
              <a:t>…I završni </a:t>
            </a:r>
            <a:r>
              <a:rPr lang="hr-HR" dirty="0" smtClean="0">
                <a:latin typeface="Book Antiqua" panose="02040602050305030304" pitchFamily="18" charset="0"/>
              </a:rPr>
              <a:t>rad</a:t>
            </a:r>
            <a:endParaRPr lang="hr-HR" dirty="0">
              <a:latin typeface="Book Antiqua" panose="020406020503050303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4"/>
          <a:stretch/>
        </p:blipFill>
        <p:spPr>
          <a:xfrm>
            <a:off x="5953941" y="433700"/>
            <a:ext cx="5100497" cy="6138006"/>
          </a:xfrm>
          <a:prstGeom prst="rect">
            <a:avLst/>
          </a:prstGeom>
        </p:spPr>
      </p:pic>
      <p:cxnSp>
        <p:nvCxnSpPr>
          <p:cNvPr id="6" name="Ravni poveznik 5"/>
          <p:cNvCxnSpPr/>
          <p:nvPr/>
        </p:nvCxnSpPr>
        <p:spPr>
          <a:xfrm>
            <a:off x="339635" y="3502703"/>
            <a:ext cx="5268686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7"/>
          <p:cNvCxnSpPr/>
          <p:nvPr/>
        </p:nvCxnSpPr>
        <p:spPr>
          <a:xfrm flipH="1">
            <a:off x="5593896" y="0"/>
            <a:ext cx="8709" cy="7350034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210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komiti svitak 4"/>
          <p:cNvSpPr/>
          <p:nvPr/>
        </p:nvSpPr>
        <p:spPr>
          <a:xfrm>
            <a:off x="0" y="322217"/>
            <a:ext cx="12096206" cy="5991497"/>
          </a:xfrm>
          <a:prstGeom prst="verticalScroll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 smtClean="0"/>
              <a:t>                    Posvetna </a:t>
            </a:r>
            <a:r>
              <a:rPr lang="hr-HR" sz="2800" b="1" dirty="0"/>
              <a:t>molitva svetom </a:t>
            </a:r>
            <a:r>
              <a:rPr lang="hr-HR" sz="2800" b="1" dirty="0" smtClean="0"/>
              <a:t>Josipu</a:t>
            </a:r>
          </a:p>
          <a:p>
            <a:endParaRPr lang="hr-HR" sz="2800" dirty="0"/>
          </a:p>
          <a:p>
            <a:r>
              <a:rPr lang="hr-HR" sz="2800" dirty="0">
                <a:latin typeface="Bahnschrift Condensed" panose="020B0502040204020203" pitchFamily="34" charset="0"/>
              </a:rPr>
              <a:t>Sveti Josipe, ti brižni i sretni hranitelju najsvetijeg Djeteta,</a:t>
            </a:r>
            <a:br>
              <a:rPr lang="hr-HR" sz="2800" dirty="0">
                <a:latin typeface="Bahnschrift Condensed" panose="020B0502040204020203" pitchFamily="34" charset="0"/>
              </a:rPr>
            </a:br>
            <a:r>
              <a:rPr lang="hr-HR" sz="2800" dirty="0" smtClean="0">
                <a:latin typeface="Bahnschrift Condensed" panose="020B0502040204020203" pitchFamily="34" charset="0"/>
              </a:rPr>
              <a:t>budi </a:t>
            </a:r>
            <a:r>
              <a:rPr lang="hr-HR" sz="2800" dirty="0">
                <a:latin typeface="Bahnschrift Condensed" panose="020B0502040204020203" pitchFamily="34" charset="0"/>
              </a:rPr>
              <a:t>i </a:t>
            </a:r>
            <a:r>
              <a:rPr lang="hr-HR" sz="2800" dirty="0" smtClean="0">
                <a:latin typeface="Bahnschrift Condensed" panose="020B0502040204020203" pitchFamily="34" charset="0"/>
              </a:rPr>
              <a:t>nama </a:t>
            </a:r>
            <a:r>
              <a:rPr lang="hr-HR" sz="2800" dirty="0">
                <a:latin typeface="Bahnschrift Condensed" panose="020B0502040204020203" pitchFamily="34" charset="0"/>
              </a:rPr>
              <a:t>duhovni otac.</a:t>
            </a:r>
            <a:br>
              <a:rPr lang="hr-HR" sz="2800" dirty="0">
                <a:latin typeface="Bahnschrift Condensed" panose="020B0502040204020203" pitchFamily="34" charset="0"/>
              </a:rPr>
            </a:br>
            <a:r>
              <a:rPr lang="hr-HR" sz="2800" dirty="0">
                <a:latin typeface="Bahnschrift Condensed" panose="020B0502040204020203" pitchFamily="34" charset="0"/>
              </a:rPr>
              <a:t>Rado ti se </a:t>
            </a:r>
            <a:r>
              <a:rPr lang="hr-HR" sz="2800" dirty="0" smtClean="0">
                <a:latin typeface="Bahnschrift Condensed" panose="020B0502040204020203" pitchFamily="34" charset="0"/>
              </a:rPr>
              <a:t>posvećujemo i stavljamo </a:t>
            </a:r>
            <a:r>
              <a:rPr lang="hr-HR" sz="2800" dirty="0">
                <a:latin typeface="Bahnschrift Condensed" panose="020B0502040204020203" pitchFamily="34" charset="0"/>
              </a:rPr>
              <a:t>pod tvoju zaštitu.</a:t>
            </a:r>
            <a:br>
              <a:rPr lang="hr-HR" sz="2800" dirty="0">
                <a:latin typeface="Bahnschrift Condensed" panose="020B0502040204020203" pitchFamily="34" charset="0"/>
              </a:rPr>
            </a:br>
            <a:r>
              <a:rPr lang="hr-HR" sz="2800" dirty="0">
                <a:latin typeface="Bahnschrift Condensed" panose="020B0502040204020203" pitchFamily="34" charset="0"/>
              </a:rPr>
              <a:t>Od sada te </a:t>
            </a:r>
            <a:r>
              <a:rPr lang="hr-HR" sz="2800" dirty="0" smtClean="0">
                <a:latin typeface="Bahnschrift Condensed" panose="020B0502040204020203" pitchFamily="34" charset="0"/>
              </a:rPr>
              <a:t>smatramo svojim </a:t>
            </a:r>
            <a:r>
              <a:rPr lang="hr-HR" sz="2800" dirty="0">
                <a:latin typeface="Bahnschrift Condensed" panose="020B0502040204020203" pitchFamily="34" charset="0"/>
              </a:rPr>
              <a:t>ocem i zaštitnikom,</a:t>
            </a:r>
            <a:br>
              <a:rPr lang="hr-HR" sz="2800" dirty="0">
                <a:latin typeface="Bahnschrift Condensed" panose="020B0502040204020203" pitchFamily="34" charset="0"/>
              </a:rPr>
            </a:br>
            <a:r>
              <a:rPr lang="hr-HR" sz="2800" dirty="0">
                <a:latin typeface="Bahnschrift Condensed" panose="020B0502040204020203" pitchFamily="34" charset="0"/>
              </a:rPr>
              <a:t>a ti </a:t>
            </a:r>
            <a:r>
              <a:rPr lang="hr-HR" sz="2800" dirty="0" smtClean="0">
                <a:latin typeface="Bahnschrift Condensed" panose="020B0502040204020203" pitchFamily="34" charset="0"/>
              </a:rPr>
              <a:t>nas </a:t>
            </a:r>
            <a:r>
              <a:rPr lang="hr-HR" sz="2800" dirty="0">
                <a:latin typeface="Bahnschrift Condensed" panose="020B0502040204020203" pitchFamily="34" charset="0"/>
              </a:rPr>
              <a:t>smatraj </a:t>
            </a:r>
            <a:r>
              <a:rPr lang="hr-HR" sz="2800" dirty="0" smtClean="0">
                <a:latin typeface="Bahnschrift Condensed" panose="020B0502040204020203" pitchFamily="34" charset="0"/>
              </a:rPr>
              <a:t>svojom djecom.</a:t>
            </a:r>
            <a:r>
              <a:rPr lang="hr-HR" sz="2800" dirty="0">
                <a:latin typeface="Bahnschrift Condensed" panose="020B0502040204020203" pitchFamily="34" charset="0"/>
              </a:rPr>
              <a:t/>
            </a:r>
            <a:br>
              <a:rPr lang="hr-HR" sz="2800" dirty="0">
                <a:latin typeface="Bahnschrift Condensed" panose="020B0502040204020203" pitchFamily="34" charset="0"/>
              </a:rPr>
            </a:br>
            <a:r>
              <a:rPr lang="hr-HR" sz="2800" dirty="0">
                <a:latin typeface="Bahnschrift Condensed" panose="020B0502040204020203" pitchFamily="34" charset="0"/>
              </a:rPr>
              <a:t>Zato </a:t>
            </a:r>
            <a:r>
              <a:rPr lang="hr-HR" sz="2800" dirty="0" smtClean="0">
                <a:latin typeface="Bahnschrift Condensed" panose="020B0502040204020203" pitchFamily="34" charset="0"/>
              </a:rPr>
              <a:t>nam </a:t>
            </a:r>
            <a:r>
              <a:rPr lang="hr-HR" sz="2800" dirty="0">
                <a:latin typeface="Bahnschrift Condensed" panose="020B0502040204020203" pitchFamily="34" charset="0"/>
              </a:rPr>
              <a:t>izmoli milost obraćenja i ustrajnosti u dobru</a:t>
            </a:r>
            <a:r>
              <a:rPr lang="hr-HR" sz="2800" dirty="0" smtClean="0">
                <a:latin typeface="Bahnschrift Condensed" panose="020B0502040204020203" pitchFamily="34" charset="0"/>
              </a:rPr>
              <a:t>.</a:t>
            </a:r>
            <a:r>
              <a:rPr lang="hr-HR" sz="2800" dirty="0">
                <a:latin typeface="Bahnschrift Condensed" panose="020B0502040204020203" pitchFamily="34" charset="0"/>
              </a:rPr>
              <a:t/>
            </a:r>
            <a:br>
              <a:rPr lang="hr-HR" sz="2800" dirty="0">
                <a:latin typeface="Bahnschrift Condensed" panose="020B0502040204020203" pitchFamily="34" charset="0"/>
              </a:rPr>
            </a:br>
            <a:r>
              <a:rPr lang="hr-HR" sz="2800" dirty="0">
                <a:latin typeface="Bahnschrift Condensed" panose="020B0502040204020203" pitchFamily="34" charset="0"/>
              </a:rPr>
              <a:t>Sačuvaj u </a:t>
            </a:r>
            <a:r>
              <a:rPr lang="hr-HR" sz="2800" dirty="0" smtClean="0">
                <a:latin typeface="Bahnschrift Condensed" panose="020B0502040204020203" pitchFamily="34" charset="0"/>
              </a:rPr>
              <a:t>nama </a:t>
            </a:r>
            <a:r>
              <a:rPr lang="hr-HR" sz="2800" dirty="0">
                <a:latin typeface="Bahnschrift Condensed" panose="020B0502040204020203" pitchFamily="34" charset="0"/>
              </a:rPr>
              <a:t>iskrenu i trajnu vezu s Bogom,</a:t>
            </a:r>
            <a:br>
              <a:rPr lang="hr-HR" sz="2800" dirty="0">
                <a:latin typeface="Bahnschrift Condensed" panose="020B0502040204020203" pitchFamily="34" charset="0"/>
              </a:rPr>
            </a:br>
            <a:r>
              <a:rPr lang="hr-HR" sz="2800" dirty="0">
                <a:latin typeface="Bahnschrift Condensed" panose="020B0502040204020203" pitchFamily="34" charset="0"/>
              </a:rPr>
              <a:t>duševni mir, duboku poniznost srca, savršeno slaganje s voljom Božjom.</a:t>
            </a:r>
            <a:br>
              <a:rPr lang="hr-HR" sz="2800" dirty="0">
                <a:latin typeface="Bahnschrift Condensed" panose="020B0502040204020203" pitchFamily="34" charset="0"/>
              </a:rPr>
            </a:br>
            <a:r>
              <a:rPr lang="hr-HR" sz="2800" dirty="0" smtClean="0">
                <a:latin typeface="Bahnschrift Condensed" panose="020B0502040204020203" pitchFamily="34" charset="0"/>
              </a:rPr>
              <a:t>O </a:t>
            </a:r>
            <a:r>
              <a:rPr lang="hr-HR" sz="2800" dirty="0">
                <a:latin typeface="Bahnschrift Condensed" panose="020B0502040204020203" pitchFamily="34" charset="0"/>
              </a:rPr>
              <a:t>mili, blagi, strpljivi, ponizni i sveti Josipe,</a:t>
            </a:r>
            <a:br>
              <a:rPr lang="hr-HR" sz="2800" dirty="0">
                <a:latin typeface="Bahnschrift Condensed" panose="020B0502040204020203" pitchFamily="34" charset="0"/>
              </a:rPr>
            </a:br>
            <a:r>
              <a:rPr lang="hr-HR" sz="2800" dirty="0">
                <a:latin typeface="Bahnschrift Condensed" panose="020B0502040204020203" pitchFamily="34" charset="0"/>
              </a:rPr>
              <a:t>uzmi nas sve za svoju djecu i budi nam uvijek dobar i vjeran otac.</a:t>
            </a:r>
            <a:br>
              <a:rPr lang="hr-HR" sz="2800" dirty="0">
                <a:latin typeface="Bahnschrift Condensed" panose="020B0502040204020203" pitchFamily="34" charset="0"/>
              </a:rPr>
            </a:br>
            <a:r>
              <a:rPr lang="hr-HR" sz="2800" dirty="0">
                <a:latin typeface="Bahnschrift Condensed" panose="020B0502040204020203" pitchFamily="34" charset="0"/>
              </a:rPr>
              <a:t>Amen. 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78764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470BE-EB03-A609-6B54-05FA24DAE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3504" y="146915"/>
            <a:ext cx="8385048" cy="19994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/>
              </a:rPr>
              <a:t>Hvala na pozornosti!</a:t>
            </a:r>
          </a:p>
        </p:txBody>
      </p:sp>
      <p:sp>
        <p:nvSpPr>
          <p:cNvPr id="4" name="Okomiti svitak 3"/>
          <p:cNvSpPr/>
          <p:nvPr/>
        </p:nvSpPr>
        <p:spPr>
          <a:xfrm>
            <a:off x="5451565" y="2211977"/>
            <a:ext cx="4319452" cy="4350191"/>
          </a:xfrm>
          <a:prstGeom prst="verticalScroll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20B0604020202020204" pitchFamily="34" charset="0"/>
              <a:buChar char="v"/>
            </a:pPr>
            <a:r>
              <a:rPr lang="en-US" sz="2400" dirty="0" err="1">
                <a:latin typeface="Book Antiqua"/>
                <a:cs typeface="Calibri Light"/>
              </a:rPr>
              <a:t>Bernardica</a:t>
            </a:r>
            <a:r>
              <a:rPr lang="en-US" sz="2400" dirty="0">
                <a:latin typeface="Book Antiqua"/>
                <a:cs typeface="Calibri Light"/>
              </a:rPr>
              <a:t> </a:t>
            </a:r>
            <a:r>
              <a:rPr lang="en-US" sz="2400" dirty="0" err="1">
                <a:latin typeface="Book Antiqua"/>
                <a:cs typeface="Calibri Light"/>
              </a:rPr>
              <a:t>Rezo</a:t>
            </a:r>
            <a:r>
              <a:rPr lang="en-US" sz="2400" dirty="0">
                <a:latin typeface="Book Antiqua"/>
                <a:cs typeface="Calibri Light"/>
              </a:rPr>
              <a:t>, </a:t>
            </a:r>
            <a:endParaRPr lang="en-US" sz="2400" dirty="0"/>
          </a:p>
          <a:p>
            <a:pPr marL="342900" indent="-342900">
              <a:buFont typeface="Wingdings" panose="020B0604020202020204" pitchFamily="34" charset="0"/>
              <a:buChar char="v"/>
            </a:pPr>
            <a:r>
              <a:rPr lang="en-US" sz="2400" dirty="0">
                <a:latin typeface="Book Antiqua"/>
                <a:cs typeface="Calibri Light"/>
              </a:rPr>
              <a:t>Hana </a:t>
            </a:r>
            <a:r>
              <a:rPr lang="en-US" sz="2400" dirty="0" err="1">
                <a:latin typeface="Book Antiqua"/>
                <a:cs typeface="Calibri Light"/>
              </a:rPr>
              <a:t>Miletić</a:t>
            </a:r>
            <a:r>
              <a:rPr lang="en-US" sz="2400" dirty="0">
                <a:latin typeface="Book Antiqua"/>
                <a:cs typeface="Calibri Light"/>
              </a:rPr>
              <a:t>, </a:t>
            </a:r>
          </a:p>
          <a:p>
            <a:pPr marL="342900" indent="-342900">
              <a:buFont typeface="Wingdings" panose="020B0604020202020204" pitchFamily="34" charset="0"/>
              <a:buChar char="v"/>
            </a:pPr>
            <a:r>
              <a:rPr lang="en-US" sz="2400" dirty="0" err="1">
                <a:latin typeface="Book Antiqua"/>
                <a:cs typeface="Calibri Light"/>
              </a:rPr>
              <a:t>Dorijan</a:t>
            </a:r>
            <a:r>
              <a:rPr lang="en-US" sz="2400" dirty="0">
                <a:latin typeface="Book Antiqua"/>
                <a:cs typeface="Calibri Light"/>
              </a:rPr>
              <a:t> </a:t>
            </a:r>
            <a:r>
              <a:rPr lang="en-US" sz="2400" dirty="0" err="1">
                <a:latin typeface="Book Antiqua"/>
                <a:cs typeface="Calibri Light"/>
              </a:rPr>
              <a:t>Kalem</a:t>
            </a:r>
            <a:r>
              <a:rPr lang="en-US" sz="2400" dirty="0">
                <a:latin typeface="Book Antiqua"/>
                <a:cs typeface="Calibri Light"/>
              </a:rPr>
              <a:t>,</a:t>
            </a:r>
          </a:p>
          <a:p>
            <a:pPr marL="342900" indent="-342900">
              <a:buFont typeface="Wingdings" panose="020B0604020202020204" pitchFamily="34" charset="0"/>
              <a:buChar char="v"/>
            </a:pPr>
            <a:r>
              <a:rPr lang="en-US" sz="2400" dirty="0" err="1">
                <a:latin typeface="Book Antiqua"/>
                <a:cs typeface="Calibri Light"/>
              </a:rPr>
              <a:t>Natalija</a:t>
            </a:r>
            <a:r>
              <a:rPr lang="en-US" sz="2400" dirty="0">
                <a:latin typeface="Book Antiqua"/>
                <a:cs typeface="Calibri Light"/>
              </a:rPr>
              <a:t> </a:t>
            </a:r>
            <a:r>
              <a:rPr lang="en-US" sz="2400" dirty="0" err="1">
                <a:latin typeface="Book Antiqua"/>
                <a:cs typeface="Calibri Light"/>
              </a:rPr>
              <a:t>Berković</a:t>
            </a:r>
            <a:r>
              <a:rPr lang="en-US" sz="2400" dirty="0">
                <a:latin typeface="Book Antiqua"/>
                <a:cs typeface="Calibri Light"/>
              </a:rPr>
              <a:t>, </a:t>
            </a:r>
          </a:p>
          <a:p>
            <a:pPr marL="342900" indent="-342900">
              <a:buFont typeface="Wingdings" panose="020B0604020202020204" pitchFamily="34" charset="0"/>
              <a:buChar char="v"/>
            </a:pPr>
            <a:r>
              <a:rPr lang="en-US" sz="2400" dirty="0" err="1">
                <a:latin typeface="Book Antiqua"/>
                <a:cs typeface="Calibri Light"/>
              </a:rPr>
              <a:t>Bojana</a:t>
            </a:r>
            <a:r>
              <a:rPr lang="en-US" sz="2400" dirty="0">
                <a:latin typeface="Book Antiqua"/>
                <a:cs typeface="Calibri Light"/>
              </a:rPr>
              <a:t> </a:t>
            </a:r>
            <a:r>
              <a:rPr lang="en-US" sz="2400" dirty="0" err="1">
                <a:latin typeface="Book Antiqua"/>
                <a:cs typeface="Calibri Light"/>
              </a:rPr>
              <a:t>Berković</a:t>
            </a:r>
            <a:r>
              <a:rPr lang="en-US" sz="2400" dirty="0">
                <a:latin typeface="Book Antiqua"/>
                <a:cs typeface="Calibri Light"/>
              </a:rPr>
              <a:t>,</a:t>
            </a:r>
          </a:p>
          <a:p>
            <a:pPr marL="342900" indent="-342900">
              <a:buFont typeface="Wingdings" panose="020B0604020202020204" pitchFamily="34" charset="0"/>
              <a:buChar char="v"/>
            </a:pPr>
            <a:r>
              <a:rPr lang="en-US" sz="2400" dirty="0" err="1">
                <a:latin typeface="Book Antiqua"/>
                <a:cs typeface="Calibri Light"/>
              </a:rPr>
              <a:t>Vjeroučiteljica</a:t>
            </a:r>
            <a:r>
              <a:rPr lang="en-US" sz="2400" dirty="0">
                <a:latin typeface="Book Antiqua"/>
                <a:cs typeface="Calibri Light"/>
              </a:rPr>
              <a:t> Valentina </a:t>
            </a:r>
            <a:r>
              <a:rPr lang="en-US" sz="2400" dirty="0" err="1">
                <a:latin typeface="Book Antiqua"/>
                <a:cs typeface="Calibri Light"/>
              </a:rPr>
              <a:t>Čutura</a:t>
            </a:r>
            <a:endParaRPr lang="en-US" sz="2400" dirty="0">
              <a:latin typeface="Book Antiqua"/>
              <a:cs typeface="Calibri Light"/>
            </a:endParaRPr>
          </a:p>
        </p:txBody>
      </p:sp>
      <p:cxnSp>
        <p:nvCxnSpPr>
          <p:cNvPr id="6" name="Ravni poveznik 5"/>
          <p:cNvCxnSpPr/>
          <p:nvPr/>
        </p:nvCxnSpPr>
        <p:spPr>
          <a:xfrm flipV="1">
            <a:off x="2047928" y="1715589"/>
            <a:ext cx="7235409" cy="870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" descr="Vidi izvornu slik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04" y="2211977"/>
            <a:ext cx="3065988" cy="436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832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BFB01E6590B68458D495A02FA9D89AC" ma:contentTypeVersion="11" ma:contentTypeDescription="Stvaranje novog dokumenta." ma:contentTypeScope="" ma:versionID="3a473d5b8620d310564978cc2f0a23c8">
  <xsd:schema xmlns:xsd="http://www.w3.org/2001/XMLSchema" xmlns:xs="http://www.w3.org/2001/XMLSchema" xmlns:p="http://schemas.microsoft.com/office/2006/metadata/properties" xmlns:ns2="3349ab5d-4515-45b6-91f3-a0339e030d27" xmlns:ns3="cb533bdf-b471-4b1f-8d89-33dcab7fcad0" targetNamespace="http://schemas.microsoft.com/office/2006/metadata/properties" ma:root="true" ma:fieldsID="955b5d329cf5adeeec0da5caf948fb38" ns2:_="" ns3:_="">
    <xsd:import namespace="3349ab5d-4515-45b6-91f3-a0339e030d27"/>
    <xsd:import namespace="cb533bdf-b471-4b1f-8d89-33dcab7fca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9ab5d-4515-45b6-91f3-a0339e030d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Oznake slika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33bdf-b471-4b1f-8d89-33dcab7fcad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ca59e30-78aa-43a6-8967-d1b5df6cbdb7}" ma:internalName="TaxCatchAll" ma:showField="CatchAllData" ma:web="cb533bdf-b471-4b1f-8d89-33dcab7fca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533bdf-b471-4b1f-8d89-33dcab7fcad0" xsi:nil="true"/>
    <lcf76f155ced4ddcb4097134ff3c332f xmlns="3349ab5d-4515-45b6-91f3-a0339e030d2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17C7BDE-9D34-4B9D-85AE-D7D65D3FE5C8}"/>
</file>

<file path=customXml/itemProps2.xml><?xml version="1.0" encoding="utf-8"?>
<ds:datastoreItem xmlns:ds="http://schemas.openxmlformats.org/officeDocument/2006/customXml" ds:itemID="{C0B039B1-5910-4533-A62F-BEE9ECA95BED}"/>
</file>

<file path=customXml/itemProps3.xml><?xml version="1.0" encoding="utf-8"?>
<ds:datastoreItem xmlns:ds="http://schemas.openxmlformats.org/officeDocument/2006/customXml" ds:itemID="{EEBED9C2-BC0C-48D5-B5EC-295C8BC3C54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</TotalTime>
  <Words>97</Words>
  <Application>Microsoft Office PowerPoint</Application>
  <PresentationFormat>Široki zaslon</PresentationFormat>
  <Paragraphs>22</Paragraphs>
  <Slides>7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5" baseType="lpstr">
      <vt:lpstr>Arial</vt:lpstr>
      <vt:lpstr>Avenir Next LT Pro</vt:lpstr>
      <vt:lpstr>Bahnschrift Condensed</vt:lpstr>
      <vt:lpstr>Book Antiqua</vt:lpstr>
      <vt:lpstr>Calibri Light</vt:lpstr>
      <vt:lpstr>Modern Love</vt:lpstr>
      <vt:lpstr>Wingdings</vt:lpstr>
      <vt:lpstr>BohemianVTI</vt:lpstr>
      <vt:lpstr>Sv.Josip    VJEDRA     2022.godina</vt:lpstr>
      <vt:lpstr>Što je pirografja?</vt:lpstr>
      <vt:lpstr>Sv. Josip i drvo</vt:lpstr>
      <vt:lpstr>Tijek rada…</vt:lpstr>
      <vt:lpstr>…I završni rad</vt:lpstr>
      <vt:lpstr>PowerPoint prezentacija</vt:lpstr>
      <vt:lpstr>Hvala na pozornosti!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Korisnik</cp:lastModifiedBy>
  <cp:revision>230</cp:revision>
  <dcterms:created xsi:type="dcterms:W3CDTF">2022-03-31T11:24:04Z</dcterms:created>
  <dcterms:modified xsi:type="dcterms:W3CDTF">2022-05-09T06:46:31Z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0x0101006BFB01E6590B68458D495A02FA9D89AC</vt:lpwstr>
  </property>
</Properties>
</file>