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8D481BB-F1C4-479D-8CAE-421B1E58F49B}"/>
    <pc:docChg chg="modSld">
      <pc:chgData name="" userId="" providerId="" clId="Web-{78D481BB-F1C4-479D-8CAE-421B1E58F49B}" dt="2018-09-18T11:10:37.357" v="74" actId="20577"/>
      <pc:docMkLst>
        <pc:docMk/>
      </pc:docMkLst>
      <pc:sldChg chg="addSp delSp modSp">
        <pc:chgData name="" userId="" providerId="" clId="Web-{78D481BB-F1C4-479D-8CAE-421B1E58F49B}" dt="2018-09-18T11:05:10.121" v="4" actId="1076"/>
        <pc:sldMkLst>
          <pc:docMk/>
          <pc:sldMk cId="797996211" sldId="257"/>
        </pc:sldMkLst>
        <pc:picChg chg="add mod">
          <ac:chgData name="" userId="" providerId="" clId="Web-{78D481BB-F1C4-479D-8CAE-421B1E58F49B}" dt="2018-09-18T11:05:10.121" v="4" actId="1076"/>
          <ac:picMkLst>
            <pc:docMk/>
            <pc:sldMk cId="797996211" sldId="257"/>
            <ac:picMk id="3" creationId="{D67B0D74-5219-44F7-932D-E5584FC977FA}"/>
          </ac:picMkLst>
        </pc:picChg>
        <pc:picChg chg="del">
          <ac:chgData name="" userId="" providerId="" clId="Web-{78D481BB-F1C4-479D-8CAE-421B1E58F49B}" dt="2018-09-18T11:04:57.324" v="0"/>
          <ac:picMkLst>
            <pc:docMk/>
            <pc:sldMk cId="797996211" sldId="257"/>
            <ac:picMk id="1029" creationId="{DFE0444D-72EF-450F-89F2-9DEA19FA36E8}"/>
          </ac:picMkLst>
        </pc:picChg>
      </pc:sldChg>
      <pc:sldChg chg="modSp">
        <pc:chgData name="" userId="" providerId="" clId="Web-{78D481BB-F1C4-479D-8CAE-421B1E58F49B}" dt="2018-09-18T11:06:26.871" v="25" actId="20577"/>
        <pc:sldMkLst>
          <pc:docMk/>
          <pc:sldMk cId="302728149" sldId="260"/>
        </pc:sldMkLst>
        <pc:spChg chg="mod">
          <ac:chgData name="" userId="" providerId="" clId="Web-{78D481BB-F1C4-479D-8CAE-421B1E58F49B}" dt="2018-09-18T11:06:26.871" v="25" actId="20577"/>
          <ac:spMkLst>
            <pc:docMk/>
            <pc:sldMk cId="302728149" sldId="260"/>
            <ac:spMk id="4103" creationId="{79E9CD2C-D30E-4764-8BB8-5FD0EF0AFF03}"/>
          </ac:spMkLst>
        </pc:spChg>
      </pc:sldChg>
      <pc:sldChg chg="modSp">
        <pc:chgData name="" userId="" providerId="" clId="Web-{78D481BB-F1C4-479D-8CAE-421B1E58F49B}" dt="2018-09-18T11:06:37.028" v="40" actId="20577"/>
        <pc:sldMkLst>
          <pc:docMk/>
          <pc:sldMk cId="1685022226" sldId="261"/>
        </pc:sldMkLst>
        <pc:spChg chg="mod">
          <ac:chgData name="" userId="" providerId="" clId="Web-{78D481BB-F1C4-479D-8CAE-421B1E58F49B}" dt="2018-09-18T11:06:37.028" v="40" actId="20577"/>
          <ac:spMkLst>
            <pc:docMk/>
            <pc:sldMk cId="1685022226" sldId="261"/>
            <ac:spMk id="5127" creationId="{3924685E-AF97-4A24-B3AD-C450C1FF8EC8}"/>
          </ac:spMkLst>
        </pc:spChg>
      </pc:sldChg>
      <pc:sldChg chg="addSp modSp">
        <pc:chgData name="" userId="" providerId="" clId="Web-{78D481BB-F1C4-479D-8CAE-421B1E58F49B}" dt="2018-09-18T11:09:20.279" v="45" actId="1076"/>
        <pc:sldMkLst>
          <pc:docMk/>
          <pc:sldMk cId="1534515253" sldId="271"/>
        </pc:sldMkLst>
        <pc:picChg chg="add mod">
          <ac:chgData name="" userId="" providerId="" clId="Web-{78D481BB-F1C4-479D-8CAE-421B1E58F49B}" dt="2018-09-18T11:09:20.279" v="45" actId="1076"/>
          <ac:picMkLst>
            <pc:docMk/>
            <pc:sldMk cId="1534515253" sldId="271"/>
            <ac:picMk id="5" creationId="{4B54690B-AC7E-47DE-9E11-AC4AAF5AA76E}"/>
          </ac:picMkLst>
        </pc:picChg>
      </pc:sldChg>
      <pc:sldChg chg="modSp">
        <pc:chgData name="" userId="" providerId="" clId="Web-{78D481BB-F1C4-479D-8CAE-421B1E58F49B}" dt="2018-09-18T11:10:30.217" v="72" actId="20577"/>
        <pc:sldMkLst>
          <pc:docMk/>
          <pc:sldMk cId="1330989238" sldId="276"/>
        </pc:sldMkLst>
        <pc:spChg chg="mod">
          <ac:chgData name="" userId="" providerId="" clId="Web-{78D481BB-F1C4-479D-8CAE-421B1E58F49B}" dt="2018-09-18T11:10:30.217" v="72" actId="20577"/>
          <ac:spMkLst>
            <pc:docMk/>
            <pc:sldMk cId="1330989238" sldId="276"/>
            <ac:spMk id="7" creationId="{C34D5048-7431-4061-A3FA-ABA8E3E991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0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9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1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6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98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1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0F3-7B10-4CB2-822A-472969A9164E}" type="datetimeFigureOut">
              <a:rPr lang="hr-HR" smtClean="0"/>
              <a:t>18.9.2018.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197287-7133-424B-B17D-31FCC0E1A99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-poljoprivredna-veterinarska-os.skole.hr/nastava/smjerovi/vocar_vinogaradar_vinar" TargetMode="External"/><Relationship Id="rId3" Type="http://schemas.openxmlformats.org/officeDocument/2006/relationships/hyperlink" Target="http://ss-poljoprivredna-veterinarska-os.skole.hr/nastava/poljoprivredni_tehni_ar_op_i" TargetMode="External"/><Relationship Id="rId7" Type="http://schemas.openxmlformats.org/officeDocument/2006/relationships/hyperlink" Target="http://ss-poljoprivredna-veterinarska-os.skole.hr/nastava/poljoprivredni_gospodarstvenik" TargetMode="External"/><Relationship Id="rId2" Type="http://schemas.openxmlformats.org/officeDocument/2006/relationships/hyperlink" Target="http://ss-poljoprivredna-veterinarska-os.skole.hr/nastava/veterinarski_tehni_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s-poljoprivredna-veterinarska-os.skole.hr/nastava/vrtlar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://ss-poljoprivredna-veterinarska-os.skole.hr/nastava/cvje_ar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ss-poljoprivredna-veterinarska-os.skole.hr/nastava/poljoprivredni_tehni_ar_fitofarmaceut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upravna-os.skole.hr/upload/ss-ekonomska-upravna-os/images/multistatic/30/File/Upravni%20referent_popis%20predmeta.PDF" TargetMode="External"/><Relationship Id="rId2" Type="http://schemas.openxmlformats.org/officeDocument/2006/relationships/hyperlink" Target="http://ss-ekonomska-upravna-os.skole.hr/upload/ss-ekonomska-upravna-os/images/multistatic/30/File/Ekonomist_popis%20predme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jpeg"/><Relationship Id="rId4" Type="http://schemas.openxmlformats.org/officeDocument/2006/relationships/hyperlink" Target="http://ss-ekonomska-upravna-os.skole.hr/upload/ss-ekonomska-upravna-os/images/multistatic/30/File/Poslovni%20tajnik_popis%20predmeta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umjetnicka-skola-osijek.hr/dizajn-odjece.html" TargetMode="External"/><Relationship Id="rId7" Type="http://schemas.openxmlformats.org/officeDocument/2006/relationships/hyperlink" Target="http://www.umjetnicka-skola-osijek.hr/slikarski-dizajn.html" TargetMode="External"/><Relationship Id="rId2" Type="http://schemas.openxmlformats.org/officeDocument/2006/relationships/hyperlink" Target="http://www.umjetnicka-skola-osijek.hr/aranzersko-scenografski-dizaj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jetnicka-skola-osijek.hr/kiparski-dizajn.html" TargetMode="External"/><Relationship Id="rId5" Type="http://schemas.openxmlformats.org/officeDocument/2006/relationships/hyperlink" Target="http://www.umjetnicka-skola-osijek.hr/graficki-dizajn.html" TargetMode="External"/><Relationship Id="rId4" Type="http://schemas.openxmlformats.org/officeDocument/2006/relationships/hyperlink" Target="http://www.umjetnicka-skola-osijek.hr/dizajn-unutrasnje-arhitekture.html" TargetMode="External"/><Relationship Id="rId9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s-ikrsnjavoga-nasice.skole.h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88592F-6E48-4352-8BF7-4C408442B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Srednje škole u Osječko-Baranjskoj županiji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ACDAEB-2F3A-4B42-949B-949274342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37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8E3BC1D-9FFD-4E1D-A60E-0FA9E8CC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hr-HR"/>
              <a:t>Poljoprivredna i Veterinarska škola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236" name="Content Placeholder 9235">
            <a:extLst>
              <a:ext uri="{FF2B5EF4-FFF2-40B4-BE49-F238E27FC236}">
                <a16:creationId xmlns:a16="http://schemas.microsoft.com/office/drawing/2014/main" id="{7537AC93-799C-4F0E-A858-7EC01E8C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102 učenika ove godine</a:t>
            </a:r>
          </a:p>
          <a:p>
            <a:r>
              <a:rPr lang="hr-HR" dirty="0"/>
              <a:t>ČETVEROGODIŠNJI PROGRAM</a:t>
            </a:r>
          </a:p>
          <a:p>
            <a:r>
              <a:rPr lang="hr-HR" dirty="0"/>
              <a:t>- </a:t>
            </a:r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veterinarski tehničar</a:t>
            </a:r>
            <a:endParaRPr lang="hr-HR" dirty="0"/>
          </a:p>
          <a:p>
            <a:r>
              <a:rPr lang="hr-HR" dirty="0"/>
              <a:t>- </a:t>
            </a:r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poljoprivredni tehničar opći</a:t>
            </a:r>
            <a:endParaRPr lang="hr-HR" dirty="0"/>
          </a:p>
          <a:p>
            <a:r>
              <a:rPr lang="hr-HR" dirty="0"/>
              <a:t>- </a:t>
            </a:r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poljoprivredni tehničar </a:t>
            </a:r>
            <a:r>
              <a:rPr lang="hr-HR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fitofarmaceut</a:t>
            </a:r>
            <a:endParaRPr lang="hr-HR" dirty="0"/>
          </a:p>
          <a:p>
            <a:r>
              <a:rPr lang="hr-HR" dirty="0"/>
              <a:t>TROGODIŠNJI PROGRAM</a:t>
            </a:r>
          </a:p>
          <a:p>
            <a:r>
              <a:rPr lang="hr-HR" dirty="0"/>
              <a:t>- </a:t>
            </a:r>
            <a:r>
              <a:rPr lang="hr-H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cvjećar</a:t>
            </a:r>
            <a:endParaRPr lang="hr-HR" dirty="0"/>
          </a:p>
          <a:p>
            <a:r>
              <a:rPr lang="hr-HR" dirty="0"/>
              <a:t>- </a:t>
            </a:r>
            <a:r>
              <a:rPr lang="hr-H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vrtlar</a:t>
            </a:r>
            <a:r>
              <a:rPr lang="hr-HR" dirty="0"/>
              <a:t> (ne upisuju se u školskoj godini 2017./2018.)</a:t>
            </a:r>
          </a:p>
          <a:p>
            <a:r>
              <a:rPr lang="hr-HR" dirty="0"/>
              <a:t>- </a:t>
            </a:r>
            <a:r>
              <a:rPr lang="hr-H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poljoprivredni gospodarstvenik</a:t>
            </a:r>
            <a:endParaRPr lang="hr-HR" dirty="0"/>
          </a:p>
          <a:p>
            <a:r>
              <a:rPr lang="hr-HR" dirty="0"/>
              <a:t>- </a:t>
            </a:r>
            <a:r>
              <a:rPr lang="hr-H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voćar-vinogradar-vinar</a:t>
            </a:r>
            <a:endParaRPr lang="hr-HR" dirty="0"/>
          </a:p>
          <a:p>
            <a:endParaRPr lang="en-US" dirty="0"/>
          </a:p>
        </p:txBody>
      </p:sp>
      <p:pic>
        <p:nvPicPr>
          <p:cNvPr id="9231" name="Picture 2" descr="Povezana slika">
            <a:extLst>
              <a:ext uri="{FF2B5EF4-FFF2-40B4-BE49-F238E27FC236}">
                <a16:creationId xmlns:a16="http://schemas.microsoft.com/office/drawing/2014/main" id="{5EB3D15B-012B-4F5F-A0CE-906273FB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41" y="481109"/>
            <a:ext cx="3322541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4" descr="Slikovni rezultat za POLJOPRIVREDNA I VETERINARSKA ŠKOLA OSIJEK">
            <a:extLst>
              <a:ext uri="{FF2B5EF4-FFF2-40B4-BE49-F238E27FC236}">
                <a16:creationId xmlns:a16="http://schemas.microsoft.com/office/drawing/2014/main" id="{9E91A493-C1C9-4031-A256-BBBC994B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15" y="3138486"/>
            <a:ext cx="3733194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08FD47B-43A8-457F-A15C-C619D2C1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Ekonomska i Upravna škola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1FD830-1F9F-4AAD-A4D8-F80ADE6D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Smjerovi:</a:t>
            </a:r>
          </a:p>
          <a:p>
            <a:r>
              <a:rPr lang="pl-PL" dirty="0"/>
              <a:t> </a:t>
            </a:r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ekonomiste </a:t>
            </a:r>
            <a:endParaRPr lang="pl-PL" dirty="0"/>
          </a:p>
          <a:p>
            <a:r>
              <a:rPr lang="pl-PL" dirty="0"/>
              <a:t> </a:t>
            </a:r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upravne referente</a:t>
            </a:r>
            <a:endParaRPr lang="pl-PL" dirty="0"/>
          </a:p>
          <a:p>
            <a:r>
              <a:rPr lang="pl-PL" dirty="0"/>
              <a:t> </a:t>
            </a:r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poslovne tajnike </a:t>
            </a:r>
            <a:endParaRPr lang="pl-PL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Slikovni rezultat za EKONOMSKA I UPRAVNA ŠKOLA OSIJEK">
            <a:extLst>
              <a:ext uri="{FF2B5EF4-FFF2-40B4-BE49-F238E27FC236}">
                <a16:creationId xmlns:a16="http://schemas.microsoft.com/office/drawing/2014/main" id="{07D7F0AF-C591-4173-B0DB-262F4197F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8329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3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C0F7AEA5-51CB-4314-8515-B7265426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200" dirty="0"/>
              <a:t>Škola za </a:t>
            </a:r>
            <a:r>
              <a:rPr lang="hr-HR" sz="2200" dirty="0" err="1"/>
              <a:t>tekstil,dizajn</a:t>
            </a:r>
            <a:r>
              <a:rPr lang="hr-HR" sz="2200" dirty="0"/>
              <a:t> i </a:t>
            </a:r>
            <a:r>
              <a:rPr lang="hr-HR" sz="2200" dirty="0" err="1"/>
              <a:t>Primjenjene</a:t>
            </a:r>
            <a:r>
              <a:rPr lang="hr-HR" sz="2200" dirty="0"/>
              <a:t> </a:t>
            </a:r>
            <a:r>
              <a:rPr lang="hr-HR" sz="2200" dirty="0" err="1"/>
              <a:t>umjestnosti</a:t>
            </a:r>
            <a:endParaRPr lang="hr-HR" sz="2200" dirty="0"/>
          </a:p>
        </p:txBody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6FD5E5-4693-4581-BCEC-FE1F1CA9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>
                <a:hlinkClick r:id="rId2"/>
              </a:rPr>
              <a:t>Smjerovi:</a:t>
            </a:r>
          </a:p>
          <a:p>
            <a:pPr marL="0" indent="0">
              <a:buNone/>
            </a:pPr>
            <a:r>
              <a:rPr lang="hr-HR" b="1" dirty="0">
                <a:hlinkClick r:id="rId2"/>
              </a:rPr>
              <a:t>• aranžersko-scenografski dizajner</a:t>
            </a:r>
            <a:br>
              <a:rPr lang="hr-HR" dirty="0"/>
            </a:br>
            <a:r>
              <a:rPr lang="hr-HR" b="1" dirty="0">
                <a:hlinkClick r:id="rId3"/>
              </a:rPr>
              <a:t>• dizajner odjeće</a:t>
            </a:r>
            <a:br>
              <a:rPr lang="hr-HR" dirty="0"/>
            </a:br>
            <a:r>
              <a:rPr lang="hr-HR" b="1" dirty="0">
                <a:hlinkClick r:id="rId4"/>
              </a:rPr>
              <a:t>• dizajner unutrašnje arhitekture</a:t>
            </a:r>
            <a:br>
              <a:rPr lang="hr-HR" dirty="0"/>
            </a:br>
            <a:r>
              <a:rPr lang="hr-HR" b="1" dirty="0">
                <a:hlinkClick r:id="rId5"/>
              </a:rPr>
              <a:t>• grafički dizajner</a:t>
            </a:r>
            <a:br>
              <a:rPr lang="hr-HR" dirty="0"/>
            </a:br>
            <a:r>
              <a:rPr lang="hr-HR" b="1" u="sng" dirty="0">
                <a:hlinkClick r:id="rId6"/>
              </a:rPr>
              <a:t>• kiparski dizajner</a:t>
            </a:r>
            <a:br>
              <a:rPr lang="hr-HR" dirty="0"/>
            </a:br>
            <a:r>
              <a:rPr lang="hr-HR" b="1" dirty="0">
                <a:hlinkClick r:id="rId7"/>
              </a:rPr>
              <a:t>• slikarski dizajner</a:t>
            </a:r>
            <a:endParaRPr lang="en-US" dirty="0"/>
          </a:p>
        </p:txBody>
      </p:sp>
      <p:grpSp>
        <p:nvGrpSpPr>
          <p:cNvPr id="47" name="Group 3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3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ovezana slika">
            <a:extLst>
              <a:ext uri="{FF2B5EF4-FFF2-40B4-BE49-F238E27FC236}">
                <a16:creationId xmlns:a16="http://schemas.microsoft.com/office/drawing/2014/main" id="{81B38A2F-D1D0-498E-BA53-CD85770C8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552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D991F4A-632D-447B-ACC4-0154C890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6" y="779332"/>
            <a:ext cx="3530157" cy="1049235"/>
          </a:xfrm>
        </p:spPr>
        <p:txBody>
          <a:bodyPr>
            <a:normAutofit/>
          </a:bodyPr>
          <a:lstStyle/>
          <a:p>
            <a:r>
              <a:rPr lang="hr-HR" sz="3000" dirty="0"/>
              <a:t>Ugostiteljsko-turistička škola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32EB10-0E3F-420B-BC0B-41E87425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 okviru škole nalazi se i učenički dom</a:t>
            </a:r>
          </a:p>
          <a:p>
            <a:r>
              <a:rPr lang="hr-HR" u="sng" dirty="0"/>
              <a:t>trogodišnja zanimanja</a:t>
            </a:r>
            <a:endParaRPr lang="hr-HR" dirty="0"/>
          </a:p>
          <a:p>
            <a:r>
              <a:rPr lang="hr-HR" b="1" dirty="0"/>
              <a:t>konobare</a:t>
            </a:r>
            <a:endParaRPr lang="hr-HR" dirty="0"/>
          </a:p>
          <a:p>
            <a:r>
              <a:rPr lang="hr-HR" b="1" dirty="0"/>
              <a:t>kuhare</a:t>
            </a:r>
            <a:endParaRPr lang="hr-HR" dirty="0"/>
          </a:p>
          <a:p>
            <a:r>
              <a:rPr lang="hr-HR" b="1" dirty="0"/>
              <a:t>slastičare</a:t>
            </a:r>
            <a:endParaRPr lang="hr-HR" dirty="0"/>
          </a:p>
          <a:p>
            <a:r>
              <a:rPr lang="hr-HR" u="sng" dirty="0"/>
              <a:t>četverogodišnja zanimanja</a:t>
            </a:r>
            <a:endParaRPr lang="hr-HR" dirty="0"/>
          </a:p>
          <a:p>
            <a:r>
              <a:rPr lang="hr-HR" b="1" dirty="0"/>
              <a:t>turističko hotelijerske komercijaliste</a:t>
            </a:r>
            <a:endParaRPr lang="hr-HR" dirty="0"/>
          </a:p>
          <a:p>
            <a:r>
              <a:rPr lang="hr-HR" b="1" dirty="0"/>
              <a:t>hotelijersko-turističke tehničare</a:t>
            </a:r>
            <a:endParaRPr lang="hr-HR" dirty="0"/>
          </a:p>
          <a:p>
            <a:endParaRPr lang="pl-PL" dirty="0"/>
          </a:p>
          <a:p>
            <a:endParaRPr lang="hr-HR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Slikovni rezultat za UGOSTITELJSKO-TURISTIČKA ŠKOLA OSIJEK">
            <a:extLst>
              <a:ext uri="{FF2B5EF4-FFF2-40B4-BE49-F238E27FC236}">
                <a16:creationId xmlns:a16="http://schemas.microsoft.com/office/drawing/2014/main" id="{F14CFCDB-0934-47C8-953B-965B8214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26" y="1440238"/>
            <a:ext cx="4821551" cy="32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36BF9299-7E20-41AB-968B-22C6A718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200" dirty="0"/>
              <a:t>Trgovačka i komercijalna škola "DAVOR MILAS"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616550-080B-4BA7-B653-1D6422FB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pl-PL" dirty="0"/>
              <a:t>u okviru škole nalazi se i učenički dom</a:t>
            </a:r>
          </a:p>
          <a:p>
            <a:endParaRPr lang="hr-HR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Slikovni rezultat za TRGOVAČKA I KOMERCIJALNA ŠKOLA &quot;DAVOR MILAS&quot; OSIJEK">
            <a:extLst>
              <a:ext uri="{FF2B5EF4-FFF2-40B4-BE49-F238E27FC236}">
                <a16:creationId xmlns:a16="http://schemas.microsoft.com/office/drawing/2014/main" id="{0C897013-A2DF-45BB-9B4E-BAA6E13A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26" y="1241349"/>
            <a:ext cx="4821551" cy="36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3C8FF09-8DEC-4776-89E8-3CF7765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Obrtnička škola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id="{CC899EC5-87C3-4147-9F38-7CD06DA85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69428"/>
              </p:ext>
            </p:extLst>
          </p:nvPr>
        </p:nvGraphicFramePr>
        <p:xfrm>
          <a:off x="1276523" y="1853755"/>
          <a:ext cx="3705214" cy="3777515"/>
        </p:xfrm>
        <a:graphic>
          <a:graphicData uri="http://schemas.openxmlformats.org/drawingml/2006/table">
            <a:tbl>
              <a:tblPr/>
              <a:tblGrid>
                <a:gridCol w="1852607">
                  <a:extLst>
                    <a:ext uri="{9D8B030D-6E8A-4147-A177-3AD203B41FA5}">
                      <a16:colId xmlns:a16="http://schemas.microsoft.com/office/drawing/2014/main" val="2224693669"/>
                    </a:ext>
                  </a:extLst>
                </a:gridCol>
                <a:gridCol w="1852607">
                  <a:extLst>
                    <a:ext uri="{9D8B030D-6E8A-4147-A177-3AD203B41FA5}">
                      <a16:colId xmlns:a16="http://schemas.microsoft.com/office/drawing/2014/main" val="392869251"/>
                    </a:ext>
                  </a:extLst>
                </a:gridCol>
              </a:tblGrid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pekar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9453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mesar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31260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stolar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72356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frizer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6624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fotograf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65287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autolakirer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60682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krojač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94673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pediker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81397"/>
                  </a:ext>
                </a:extLst>
              </a:tr>
              <a:tr h="395664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vodoinstalater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01268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bravar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1483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cvjećar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57349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pekar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04545"/>
                  </a:ext>
                </a:extLst>
              </a:tr>
              <a:tr h="395664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kuhar i slastičar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99344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krojač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36343"/>
                  </a:ext>
                </a:extLst>
              </a:tr>
              <a:tr h="395664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pomoćni autolakirer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05729"/>
                  </a:ext>
                </a:extLst>
              </a:tr>
              <a:tr h="199271">
                <a:tc>
                  <a:txBody>
                    <a:bodyPr/>
                    <a:lstStyle/>
                    <a:p>
                      <a:pPr algn="l"/>
                      <a:r>
                        <a:rPr lang="hr-HR" sz="1200">
                          <a:effectLst/>
                          <a:latin typeface="inherit"/>
                        </a:rPr>
                        <a:t>UKUPNO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effectLst/>
                          <a:latin typeface="inherit"/>
                        </a:rPr>
                        <a:t>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6543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2" descr="Slikovni rezultat za OBRTNIČKA ŠKOLA OSIJEK">
            <a:extLst>
              <a:ext uri="{FF2B5EF4-FFF2-40B4-BE49-F238E27FC236}">
                <a16:creationId xmlns:a16="http://schemas.microsoft.com/office/drawing/2014/main" id="{5BF9EAB7-1B6B-4959-8F9B-9095420A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26" y="1243676"/>
            <a:ext cx="4821551" cy="36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9FB24-7726-4176-8850-B8328580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 za osposobljavanje i obrazovanje "VINKO BEK"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52301B-D6CC-4CE8-A02D-E33471E7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 okviru škole nalazi se i učenički dom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1FA8BE0-446A-4E85-96A0-04011A10D9D4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pic>
        <p:nvPicPr>
          <p:cNvPr id="5" name="Slika 5" descr="Slika na kojoj se prikazuje zgrada, nebo&#10;&#10;Opis je generiran uz vrlo visoku pouzdanost">
            <a:extLst>
              <a:ext uri="{FF2B5EF4-FFF2-40B4-BE49-F238E27FC236}">
                <a16:creationId xmlns:a16="http://schemas.microsoft.com/office/drawing/2014/main" id="{4B54690B-AC7E-47DE-9E11-AC4AAF5A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06" y="2590067"/>
            <a:ext cx="4981574" cy="2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F93A5A98-E58B-460A-A48D-8684F66A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500" dirty="0"/>
              <a:t>Isusovačka klasična gimnazija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367" name="Content Placeholder 15366">
            <a:extLst>
              <a:ext uri="{FF2B5EF4-FFF2-40B4-BE49-F238E27FC236}">
                <a16:creationId xmlns:a16="http://schemas.microsoft.com/office/drawing/2014/main" id="{31426D2A-7EEB-45D9-A10B-A66EFEA6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Cilj škole :U nastavnom programu škola nastoji svakom učeniku dati priliku da otkrije svoje darove i da ih razvije u duhu gesla škole: </a:t>
            </a:r>
            <a:r>
              <a:rPr lang="hr-HR" i="1" dirty="0" err="1"/>
              <a:t>Semper</a:t>
            </a:r>
            <a:r>
              <a:rPr lang="hr-HR" i="1" dirty="0"/>
              <a:t> </a:t>
            </a:r>
            <a:r>
              <a:rPr lang="hr-HR" i="1" dirty="0" err="1"/>
              <a:t>magis</a:t>
            </a:r>
            <a:r>
              <a:rPr lang="hr-HR" dirty="0"/>
              <a:t> (</a:t>
            </a:r>
            <a:r>
              <a:rPr lang="hr-HR" dirty="0" err="1"/>
              <a:t>hr</a:t>
            </a:r>
            <a:r>
              <a:rPr lang="hr-HR" dirty="0"/>
              <a:t>. </a:t>
            </a:r>
            <a:r>
              <a:rPr lang="hr-HR" i="1" dirty="0"/>
              <a:t>Uvijek više</a:t>
            </a:r>
            <a:r>
              <a:rPr lang="hr-HR" dirty="0"/>
              <a:t>)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5" name="Picture 2" descr="Slikovni rezultat za ISUSOVAČKA KLASIČNA GIMNAZIJA S PRAVOM JAVNOSTI U OSIJEKU">
            <a:extLst>
              <a:ext uri="{FF2B5EF4-FFF2-40B4-BE49-F238E27FC236}">
                <a16:creationId xmlns:a16="http://schemas.microsoft.com/office/drawing/2014/main" id="{0FA62980-CEB5-4A24-AF5D-3B8E3681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r="14135" b="-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A0F652EB-BF69-42A6-A0FF-4C420818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Srednja škola Dalj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3C867D-DEBE-4E48-A55A-06193BAAA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Nemaju prehranu </a:t>
            </a:r>
          </a:p>
          <a:p>
            <a:r>
              <a:rPr lang="hr-HR" dirty="0"/>
              <a:t>Ove godine im se upisalo 60 učenika; Agrotehničar(20), </a:t>
            </a:r>
            <a:r>
              <a:rPr lang="hr-HR" dirty="0" err="1"/>
              <a:t>Agroturistički</a:t>
            </a:r>
            <a:r>
              <a:rPr lang="hr-HR" dirty="0"/>
              <a:t> tehničar(20) Ekonomist(20)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6" name="Picture 2" descr="Slikovni rezultat za srednja skola dalj">
            <a:extLst>
              <a:ext uri="{FF2B5EF4-FFF2-40B4-BE49-F238E27FC236}">
                <a16:creationId xmlns:a16="http://schemas.microsoft.com/office/drawing/2014/main" id="{CED24C79-D173-4E45-B280-231CDD56B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r="2129" b="-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DFB84C-AB5E-4CEF-B741-86E0A1B4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Druga srednja škola Beli Manastir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CD63A1-5537-4717-B230-D664D9E3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352149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Saznali smo samo da u toj školi predavaju osim na Hrvatskom jeziku također i na Srpskom jeziku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0" name="Picture 2" descr="Slikovni rezultat za Druga srednja škola Beli Manastir">
            <a:extLst>
              <a:ext uri="{FF2B5EF4-FFF2-40B4-BE49-F238E27FC236}">
                <a16:creationId xmlns:a16="http://schemas.microsoft.com/office/drawing/2014/main" id="{B0EA9A19-549D-48FC-B983-63222C8F0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17388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F8C26576-6DA4-489B-93BB-01673FB2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1.Gimnazija Osijek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4C162B-32F5-4132-B135-522A34D1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Nemaju prehranu u školi</a:t>
            </a:r>
          </a:p>
          <a:p>
            <a:r>
              <a:rPr lang="hr-HR" dirty="0"/>
              <a:t>Ove godine su primili 165 učenika</a:t>
            </a:r>
          </a:p>
          <a:p>
            <a:r>
              <a:rPr lang="hr-HR" dirty="0"/>
              <a:t>To je opća gimnazija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4" descr="Slika na kojoj se prikazuje na otvorenom, zgrada, stablo, nebo&#10;&#10;Opis je generiran uz vrlo visoku pouzdanost">
            <a:extLst>
              <a:ext uri="{FF2B5EF4-FFF2-40B4-BE49-F238E27FC236}">
                <a16:creationId xmlns:a16="http://schemas.microsoft.com/office/drawing/2014/main" id="{D67B0D74-5219-44F7-932D-E5584FC9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31" y="1173956"/>
            <a:ext cx="4910137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4650839-4127-4D5E-9B82-4CF2BD4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200"/>
              <a:t>SREDNJA ŠKOLA JOSIPA KOZARCA ĐURĐENOVAC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A636A2-2D5F-4CEF-B8E3-43F40A55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Smjerovi: </a:t>
            </a:r>
            <a:r>
              <a:rPr lang="hr-HR" b="1" dirty="0"/>
              <a:t>strojarstvo, obrada drva, šumarstvo</a:t>
            </a:r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434" name="Picture 2" descr="Slikovni rezultat za SREDNJA ŠKOLA JOSIPA KOZARCA ĐURĐENOVAC">
            <a:extLst>
              <a:ext uri="{FF2B5EF4-FFF2-40B4-BE49-F238E27FC236}">
                <a16:creationId xmlns:a16="http://schemas.microsoft.com/office/drawing/2014/main" id="{195D032B-A6DA-4C3D-8103-5906E8F08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vezana slika">
            <a:extLst>
              <a:ext uri="{FF2B5EF4-FFF2-40B4-BE49-F238E27FC236}">
                <a16:creationId xmlns:a16="http://schemas.microsoft.com/office/drawing/2014/main" id="{299530E4-A630-4737-8DBB-FFF755386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6004" b="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8E6A12-332A-4C80-9656-DA97B91D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hr-HR" sz="2200">
                <a:solidFill>
                  <a:srgbClr val="FFFFF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Srednja škola Isidora Kršnjavoga Našice</a:t>
            </a:r>
            <a:br>
              <a:rPr lang="hr-HR" sz="2200">
                <a:solidFill>
                  <a:srgbClr val="FFFFFE"/>
                </a:solidFill>
              </a:rPr>
            </a:br>
            <a:endParaRPr lang="hr-HR" sz="2200">
              <a:solidFill>
                <a:srgbClr val="FFFFFE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CFD45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34D5048-7431-4061-A3FA-ABA8E3E9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0000"/>
                </a:solidFill>
              </a:rPr>
              <a:t>Trogodišnji programi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STROJARSTVO – zanimanje: pomoćni bravar, bravar, </a:t>
            </a:r>
            <a:r>
              <a:rPr lang="hr-HR" sz="1100" dirty="0" err="1">
                <a:solidFill>
                  <a:srgbClr val="FFFFFE"/>
                </a:solidFill>
              </a:rPr>
              <a:t>automehatroničar</a:t>
            </a:r>
            <a:r>
              <a:rPr lang="hr-HR" sz="1100" dirty="0">
                <a:solidFill>
                  <a:srgbClr val="FFFFFE"/>
                </a:solidFill>
              </a:rPr>
              <a:t>, majstor kućnih instalacija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TRGOVINA – zanimanje: prodavač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UGOSTITELJSTVO I TURIZAM – zanimanje: kuhar, konobar, slastičar, pomoćni kuhar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OSOBNE USLUGE – zanimanje: frizer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OSTALE USLUGE – zanimanje: soboslikar-ličilac, pomoćni soboslikar-ličilac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PREHRANA – zanimanje: pekar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0000"/>
                </a:solidFill>
              </a:rPr>
              <a:t>Četverogodišnji programi 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ELEKTROTEHNIKA – zanimanje: tehničar za elektroniku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EKONOMIJA – zanimanje: ekonomist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POLJOPRIVREDA – zanimanje: poljoprivredni tehničar opći, </a:t>
            </a:r>
            <a:r>
              <a:rPr lang="hr-HR" sz="1100" dirty="0" err="1">
                <a:solidFill>
                  <a:srgbClr val="FFFFFE"/>
                </a:solidFill>
              </a:rPr>
              <a:t>agroturistički</a:t>
            </a:r>
            <a:r>
              <a:rPr lang="hr-HR" sz="1100" dirty="0">
                <a:solidFill>
                  <a:srgbClr val="FFFFFE"/>
                </a:solidFill>
              </a:rPr>
              <a:t> tehničar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100" dirty="0">
                <a:solidFill>
                  <a:srgbClr val="FFFFFE"/>
                </a:solidFill>
              </a:rPr>
              <a:t>GIMNAZIJA – zanimanje: opća, jezična, prirodoslovno-matematička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r>
              <a:rPr lang="hr-HR" sz="1400" dirty="0">
                <a:solidFill>
                  <a:srgbClr val="FF0000"/>
                </a:solidFill>
              </a:rPr>
              <a:t>Imaju kantinu unutar škole</a:t>
            </a:r>
          </a:p>
          <a:p>
            <a:pPr>
              <a:lnSpc>
                <a:spcPct val="110000"/>
              </a:lnSpc>
              <a:buClr>
                <a:srgbClr val="CFD455"/>
              </a:buClr>
            </a:pPr>
            <a:endParaRPr lang="hr-HR" sz="11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FD455"/>
              </a:buClr>
            </a:pPr>
            <a:endParaRPr lang="hr-HR" sz="11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FD455"/>
              </a:buClr>
            </a:pPr>
            <a:endParaRPr lang="hr-HR" sz="11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FD455"/>
              </a:buClr>
            </a:pPr>
            <a:endParaRPr lang="hr-HR" sz="11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FD455"/>
              </a:buClr>
            </a:pPr>
            <a:endParaRPr lang="hr-HR" sz="11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0" name="Rectangle 140">
            <a:extLst>
              <a:ext uri="{FF2B5EF4-FFF2-40B4-BE49-F238E27FC236}">
                <a16:creationId xmlns:a16="http://schemas.microsoft.com/office/drawing/2014/main" id="{58394E52-1609-430B-A7A5-BFF43EB9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91" name="Straight Connector 142">
            <a:extLst>
              <a:ext uri="{FF2B5EF4-FFF2-40B4-BE49-F238E27FC236}">
                <a16:creationId xmlns:a16="http://schemas.microsoft.com/office/drawing/2014/main" id="{8DC4616F-FBF8-4855-A506-67D86C06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54D2CC7C-2FF4-4858-8CFF-6539B0FA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err="1"/>
              <a:t>JoŠ</a:t>
            </a:r>
            <a:r>
              <a:rPr lang="hr-HR"/>
              <a:t> NEKE ŠKOLE:</a:t>
            </a:r>
          </a:p>
        </p:txBody>
      </p:sp>
      <p:sp>
        <p:nvSpPr>
          <p:cNvPr id="20492" name="Rectangle 144">
            <a:extLst>
              <a:ext uri="{FF2B5EF4-FFF2-40B4-BE49-F238E27FC236}">
                <a16:creationId xmlns:a16="http://schemas.microsoft.com/office/drawing/2014/main" id="{D3697D93-D148-4A98-A3A4-98AA7C2B6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C73ECF-7A6A-4036-B902-8E598C2A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455C29"/>
              </a:buClr>
            </a:pPr>
            <a:r>
              <a:rPr lang="hr-HR" sz="1700" dirty="0"/>
              <a:t>SREDNJA ŠKOLA DONJI MIHOLJAC </a:t>
            </a:r>
          </a:p>
          <a:p>
            <a:pPr>
              <a:lnSpc>
                <a:spcPct val="110000"/>
              </a:lnSpc>
              <a:buClr>
                <a:srgbClr val="455C29"/>
              </a:buClr>
            </a:pPr>
            <a:r>
              <a:rPr lang="hr-HR" sz="1700" dirty="0"/>
              <a:t>SREDNJA ŠKOLA VALPOVO</a:t>
            </a:r>
          </a:p>
          <a:p>
            <a:pPr>
              <a:lnSpc>
                <a:spcPct val="110000"/>
              </a:lnSpc>
              <a:buClr>
                <a:srgbClr val="455C29"/>
              </a:buClr>
            </a:pPr>
            <a:r>
              <a:rPr lang="fi-FI" sz="1700" dirty="0"/>
              <a:t>OBRTNIČKA ŠKOLA ANTUNA HORVATA ĐAKOVO</a:t>
            </a:r>
            <a:endParaRPr lang="hr-HR" sz="1700" dirty="0"/>
          </a:p>
          <a:p>
            <a:pPr>
              <a:lnSpc>
                <a:spcPct val="110000"/>
              </a:lnSpc>
              <a:buClr>
                <a:srgbClr val="455C29"/>
              </a:buClr>
            </a:pPr>
            <a:r>
              <a:rPr lang="hr-HR" sz="1700" dirty="0"/>
              <a:t>GIMNAZIJA ANTUNA GUSTAVA MATOŠA ĐAKOVO</a:t>
            </a:r>
          </a:p>
          <a:p>
            <a:pPr>
              <a:lnSpc>
                <a:spcPct val="110000"/>
              </a:lnSpc>
              <a:buClr>
                <a:srgbClr val="455C29"/>
              </a:buClr>
            </a:pPr>
            <a:r>
              <a:rPr lang="hr-HR" sz="1700" dirty="0"/>
              <a:t>SREDNJA STRUKOVNA ŠKOLA BRAĆE RADIĆA ĐAKOVO </a:t>
            </a:r>
          </a:p>
          <a:p>
            <a:pPr>
              <a:lnSpc>
                <a:spcPct val="110000"/>
              </a:lnSpc>
              <a:buClr>
                <a:srgbClr val="455C29"/>
              </a:buClr>
            </a:pPr>
            <a:endParaRPr lang="hr-HR" sz="1700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354BC6-2994-4F4D-AF23-2386109F2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48D8A8A-377B-4E5C-BEFB-15AD256EB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589EFFC-BCBD-45AD-9D67-24B6C7C56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4" name="Picture 4" descr="Slikovni rezultat za SREDNJA ŠKOLA VALPOVO">
            <a:extLst>
              <a:ext uri="{FF2B5EF4-FFF2-40B4-BE49-F238E27FC236}">
                <a16:creationId xmlns:a16="http://schemas.microsoft.com/office/drawing/2014/main" id="{59C7087E-484E-4825-9E3C-E7C8B8755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r="633" b="-4"/>
          <a:stretch/>
        </p:blipFill>
        <p:spPr bwMode="auto">
          <a:xfrm>
            <a:off x="6094411" y="1116346"/>
            <a:ext cx="2328669" cy="18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likovni rezultat za OBRTNIČKA ŠKOLA ANTUNA HORVATA ĐAKOVO">
            <a:extLst>
              <a:ext uri="{FF2B5EF4-FFF2-40B4-BE49-F238E27FC236}">
                <a16:creationId xmlns:a16="http://schemas.microsoft.com/office/drawing/2014/main" id="{EB729F0D-18F4-43EE-8E84-EFF7E438E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" b="-2"/>
          <a:stretch/>
        </p:blipFill>
        <p:spPr bwMode="auto">
          <a:xfrm>
            <a:off x="8586806" y="1124571"/>
            <a:ext cx="2328670" cy="18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Slikovni rezultat za GIMNAZIJA ANTUNA GUSTAVA MATOŠA ĐAKOVO">
            <a:extLst>
              <a:ext uri="{FF2B5EF4-FFF2-40B4-BE49-F238E27FC236}">
                <a16:creationId xmlns:a16="http://schemas.microsoft.com/office/drawing/2014/main" id="{33772C6C-4720-4078-81DA-E8C7B1B80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r="17125"/>
          <a:stretch/>
        </p:blipFill>
        <p:spPr bwMode="auto">
          <a:xfrm>
            <a:off x="6090777" y="3131195"/>
            <a:ext cx="2332303" cy="18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Slikovni rezultat za SREDNJA ŠKOLA DONJI MIHOLJAC,">
            <a:extLst>
              <a:ext uri="{FF2B5EF4-FFF2-40B4-BE49-F238E27FC236}">
                <a16:creationId xmlns:a16="http://schemas.microsoft.com/office/drawing/2014/main" id="{0DB04443-1AAD-45CA-A9CE-387559E97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3124" b="1"/>
          <a:stretch/>
        </p:blipFill>
        <p:spPr bwMode="auto">
          <a:xfrm>
            <a:off x="8583174" y="3131196"/>
            <a:ext cx="2332303" cy="18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F190D68A-CD84-4965-890D-4829B6C1E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588CF8F-1D58-4649-9E47-A418EB85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hr-HR" dirty="0"/>
              <a:t>Antun Pastor</a:t>
            </a:r>
          </a:p>
          <a:p>
            <a:pPr algn="r"/>
            <a:r>
              <a:rPr lang="hr-HR" dirty="0"/>
              <a:t>Mario Marić</a:t>
            </a:r>
          </a:p>
          <a:p>
            <a:pPr algn="r"/>
            <a:r>
              <a:rPr lang="hr-HR" dirty="0"/>
              <a:t>Paula Kovačević</a:t>
            </a:r>
          </a:p>
        </p:txBody>
      </p:sp>
    </p:spTree>
    <p:extLst>
      <p:ext uri="{BB962C8B-B14F-4D97-AF65-F5344CB8AC3E}">
        <p14:creationId xmlns:p14="http://schemas.microsoft.com/office/powerpoint/2010/main" val="211792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A0294CA-32F0-470D-9A2D-2D1119DB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2.Gimnazija Osijek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37B69686-1DDB-4823-8C02-F002188A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Nemaju prehranu u školi</a:t>
            </a:r>
          </a:p>
          <a:p>
            <a:r>
              <a:rPr lang="hr-HR" dirty="0"/>
              <a:t>Jezična Gimnazija</a:t>
            </a:r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Slikovni rezultat za 2 gimnazija osijek">
            <a:extLst>
              <a:ext uri="{FF2B5EF4-FFF2-40B4-BE49-F238E27FC236}">
                <a16:creationId xmlns:a16="http://schemas.microsoft.com/office/drawing/2014/main" id="{7993FC84-6F8D-47C5-B264-9368B8A2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26" y="1234368"/>
            <a:ext cx="4821551" cy="36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0FAEAA1-EA02-471D-B189-F80B5127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3.Gimnazija Osijek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84" name="Content Placeholder 3078">
            <a:extLst>
              <a:ext uri="{FF2B5EF4-FFF2-40B4-BE49-F238E27FC236}">
                <a16:creationId xmlns:a16="http://schemas.microsoft.com/office/drawing/2014/main" id="{DAFA7491-BABD-4002-B136-A4E879B5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141 učenik ove godine pohađa 1.razred srednje</a:t>
            </a:r>
          </a:p>
          <a:p>
            <a:r>
              <a:rPr lang="hr-HR" dirty="0"/>
              <a:t>Prehrane također nema</a:t>
            </a:r>
          </a:p>
          <a:p>
            <a:r>
              <a:rPr lang="hr-HR" dirty="0"/>
              <a:t>Prirodoslovno-Matematička gimnazija</a:t>
            </a:r>
          </a:p>
          <a:p>
            <a:endParaRPr lang="en-US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2" descr="Slikovni rezultat za 3 gimnazija osijek">
            <a:extLst>
              <a:ext uri="{FF2B5EF4-FFF2-40B4-BE49-F238E27FC236}">
                <a16:creationId xmlns:a16="http://schemas.microsoft.com/office/drawing/2014/main" id="{38E7EDCF-CAD9-4992-ADB9-861A32C0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26" y="1243676"/>
            <a:ext cx="4821551" cy="36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49FA19A1-43E2-448F-B187-D8B67A19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700"/>
              <a:t>Elektrotehnička i prometna škola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79E9CD2C-D30E-4764-8BB8-5FD0EF0A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168 učenika ove godine je upisano u ovu školu</a:t>
            </a:r>
          </a:p>
          <a:p>
            <a:r>
              <a:rPr lang="hr-HR" dirty="0"/>
              <a:t>Imaju kantinu u školi</a:t>
            </a:r>
          </a:p>
          <a:p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1" name="Picture 2" descr="Slikovni rezultat za ELEKTROTEHNIČKA I PROMETNA ŠKOLA OSIJEK">
            <a:extLst>
              <a:ext uri="{FF2B5EF4-FFF2-40B4-BE49-F238E27FC236}">
                <a16:creationId xmlns:a16="http://schemas.microsoft.com/office/drawing/2014/main" id="{655C9065-3379-4CEE-9A4B-20AB2042C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9430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EC4545A4-93B7-4A7C-8761-8E11DA57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Strojarska tehnička škola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3924685E-AF97-4A24-B3AD-C450C1FF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hr-HR" dirty="0"/>
              <a:t>168 učenika pohađa školu ove godine</a:t>
            </a:r>
          </a:p>
          <a:p>
            <a:r>
              <a:rPr lang="hr-HR" dirty="0"/>
              <a:t>Imaju kantinu u školi</a:t>
            </a:r>
          </a:p>
          <a:p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5" name="Picture 2" descr="Povezana slika">
            <a:extLst>
              <a:ext uri="{FF2B5EF4-FFF2-40B4-BE49-F238E27FC236}">
                <a16:creationId xmlns:a16="http://schemas.microsoft.com/office/drawing/2014/main" id="{014B7AA3-8BB4-49B5-BDF7-F2C432125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792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8DE930-C55A-4C6F-BADD-2E77F2D5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Tehnička škola i Prirodoslovna gimnazija Ruđera Boškovića</a:t>
            </a:r>
          </a:p>
        </p:txBody>
      </p:sp>
      <p:sp>
        <p:nvSpPr>
          <p:cNvPr id="6151" name="Content Placeholder 6150">
            <a:extLst>
              <a:ext uri="{FF2B5EF4-FFF2-40B4-BE49-F238E27FC236}">
                <a16:creationId xmlns:a16="http://schemas.microsoft.com/office/drawing/2014/main" id="{2BA9A874-46B8-445D-9391-E7D59FBF3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Smjerovi:</a:t>
            </a:r>
          </a:p>
          <a:p>
            <a:r>
              <a:rPr lang="hr-HR" dirty="0"/>
              <a:t>GRAFIČKI TEHNIČAR</a:t>
            </a:r>
          </a:p>
          <a:p>
            <a:r>
              <a:rPr lang="hr-HR" dirty="0"/>
              <a:t>PREHRAMBENI TEHNIČAR</a:t>
            </a:r>
          </a:p>
          <a:p>
            <a:r>
              <a:rPr lang="hr-HR" dirty="0"/>
              <a:t>EKOLOŠKI TENIČAR</a:t>
            </a:r>
          </a:p>
          <a:p>
            <a:r>
              <a:rPr lang="hr-HR" dirty="0"/>
              <a:t>PRIRODOSLOVNA GIMNAZIJA</a:t>
            </a:r>
          </a:p>
          <a:p>
            <a:r>
              <a:rPr lang="hr-HR" dirty="0"/>
              <a:t>KOZMETIČAR</a:t>
            </a:r>
            <a:endParaRPr lang="en-US" dirty="0"/>
          </a:p>
        </p:txBody>
      </p:sp>
      <p:pic>
        <p:nvPicPr>
          <p:cNvPr id="6149" name="Picture 2" descr="Slikovni rezultat za TEHNIČKA ŠKOLA I PRIRODOSLOVNA GIMNAZIJA RUĐERA BOŠKOVIĆA, OSIJEK">
            <a:extLst>
              <a:ext uri="{FF2B5EF4-FFF2-40B4-BE49-F238E27FC236}">
                <a16:creationId xmlns:a16="http://schemas.microsoft.com/office/drawing/2014/main" id="{590A34F8-3DB2-43FA-9816-E05A8EC0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2104094"/>
            <a:ext cx="4960443" cy="32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262107E-AF83-42FE-8556-B5F50E9D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dirty="0"/>
              <a:t>Medicinska škola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175" name="Content Placeholder 7174">
            <a:extLst>
              <a:ext uri="{FF2B5EF4-FFF2-40B4-BE49-F238E27FC236}">
                <a16:creationId xmlns:a16="http://schemas.microsoft.com/office/drawing/2014/main" id="{E69FCE45-4ED1-45B8-B98E-DCC03014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130 učenika</a:t>
            </a:r>
          </a:p>
          <a:p>
            <a:pPr marL="0" indent="0">
              <a:buNone/>
            </a:pPr>
            <a:r>
              <a:rPr lang="hr-HR" dirty="0"/>
              <a:t>Smjerovi:</a:t>
            </a:r>
          </a:p>
          <a:p>
            <a:r>
              <a:rPr lang="hr-HR" dirty="0"/>
              <a:t>Medicinska sestra opće njege (78)</a:t>
            </a:r>
          </a:p>
          <a:p>
            <a:r>
              <a:rPr lang="hr-HR" dirty="0"/>
              <a:t>Fizioterapeutski tehničar</a:t>
            </a:r>
          </a:p>
          <a:p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>Dentalni tehničar</a:t>
            </a:r>
          </a:p>
          <a:p>
            <a:r>
              <a:rPr lang="hr-HR" dirty="0"/>
              <a:t>Farmaceutski tehničar (26)</a:t>
            </a:r>
          </a:p>
          <a:p>
            <a:r>
              <a:rPr lang="hr-HR" dirty="0"/>
              <a:t>Zdravstveno laboratorijski tehničar</a:t>
            </a:r>
          </a:p>
          <a:p>
            <a:r>
              <a:rPr lang="hr-HR" dirty="0"/>
              <a:t>Zdravstvena Gimnazija (26)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3" name="Picture 2" descr="Slikovni rezultat za medicinska škola osijek">
            <a:extLst>
              <a:ext uri="{FF2B5EF4-FFF2-40B4-BE49-F238E27FC236}">
                <a16:creationId xmlns:a16="http://schemas.microsoft.com/office/drawing/2014/main" id="{E6AA0987-7620-4065-9606-037C79B77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8430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82917A15-FEAC-4245-8990-40D56419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hr-HR" sz="2700"/>
              <a:t>Graditeljsko-Geodetska škola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199" name="Content Placeholder 8198">
            <a:extLst>
              <a:ext uri="{FF2B5EF4-FFF2-40B4-BE49-F238E27FC236}">
                <a16:creationId xmlns:a16="http://schemas.microsoft.com/office/drawing/2014/main" id="{0F6C6512-F4FE-4C51-864B-34F41B49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Smjerovi:</a:t>
            </a:r>
          </a:p>
          <a:p>
            <a:r>
              <a:rPr lang="hr-HR" dirty="0"/>
              <a:t>Arhitektonski tehničar</a:t>
            </a:r>
          </a:p>
          <a:p>
            <a:r>
              <a:rPr lang="hr-HR" dirty="0"/>
              <a:t>Građevinski tehničar</a:t>
            </a:r>
          </a:p>
          <a:p>
            <a:r>
              <a:rPr lang="hr-HR" dirty="0"/>
              <a:t>Geodetski tehničar</a:t>
            </a:r>
          </a:p>
          <a:p>
            <a:r>
              <a:rPr lang="hr-HR" dirty="0"/>
              <a:t>Zidar</a:t>
            </a:r>
          </a:p>
          <a:p>
            <a:r>
              <a:rPr lang="hr-HR" dirty="0"/>
              <a:t>Monter suhe gradnje</a:t>
            </a:r>
          </a:p>
          <a:p>
            <a:r>
              <a:rPr lang="hr-HR" dirty="0"/>
              <a:t>Ličilac-soboslikar</a:t>
            </a:r>
          </a:p>
          <a:p>
            <a:r>
              <a:rPr lang="hr-HR" dirty="0"/>
              <a:t>Keramičar-oblagač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7" name="Picture 2" descr="Slikovni rezultat za GRADITELJSKO-GEODETSKA ŠKOLA OSIJEK">
            <a:extLst>
              <a:ext uri="{FF2B5EF4-FFF2-40B4-BE49-F238E27FC236}">
                <a16:creationId xmlns:a16="http://schemas.microsoft.com/office/drawing/2014/main" id="{2D193780-70F4-4A35-AEB9-3CDE2C457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20724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392</Words>
  <Application>Microsoft Office PowerPoint</Application>
  <PresentationFormat>Široki zaslon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Galerija</vt:lpstr>
      <vt:lpstr>Srednje škole u Osječko-Baranjskoj županiji </vt:lpstr>
      <vt:lpstr>1.Gimnazija Osijek</vt:lpstr>
      <vt:lpstr>2.Gimnazija Osijek</vt:lpstr>
      <vt:lpstr>3.Gimnazija Osijek</vt:lpstr>
      <vt:lpstr>Elektrotehnička i prometna škola </vt:lpstr>
      <vt:lpstr>Strojarska tehnička škola</vt:lpstr>
      <vt:lpstr>Tehnička škola i Prirodoslovna gimnazija Ruđera Boškovića</vt:lpstr>
      <vt:lpstr>Medicinska škola</vt:lpstr>
      <vt:lpstr>Graditeljsko-Geodetska škola</vt:lpstr>
      <vt:lpstr>Poljoprivredna i Veterinarska škola</vt:lpstr>
      <vt:lpstr>Ekonomska i Upravna škola</vt:lpstr>
      <vt:lpstr>Škola za tekstil,dizajn i Primjenjene umjestnosti</vt:lpstr>
      <vt:lpstr>Ugostiteljsko-turistička škola</vt:lpstr>
      <vt:lpstr>Trgovačka i komercijalna škola "DAVOR MILAS"</vt:lpstr>
      <vt:lpstr>Obrtnička škola</vt:lpstr>
      <vt:lpstr>Škola za osposobljavanje i obrazovanje "VINKO BEK"</vt:lpstr>
      <vt:lpstr>Isusovačka klasična gimnazija </vt:lpstr>
      <vt:lpstr>Srednja škola Dalj</vt:lpstr>
      <vt:lpstr>Druga srednja škola Beli Manastir</vt:lpstr>
      <vt:lpstr>SREDNJA ŠKOLA JOSIPA KOZARCA ĐURĐENOVAC</vt:lpstr>
      <vt:lpstr>Srednja škola Isidora Kršnjavoga Našice </vt:lpstr>
      <vt:lpstr>JoŠ NEKE ŠKOLE: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Srednje škole u Osječko-Baranjskoj županiji </dc:title>
  <dc:creator>igor</dc:creator>
  <cp:lastModifiedBy>PC</cp:lastModifiedBy>
  <cp:revision>17</cp:revision>
  <dcterms:created xsi:type="dcterms:W3CDTF">2018-09-18T08:15:50Z</dcterms:created>
  <dcterms:modified xsi:type="dcterms:W3CDTF">2018-09-18T11:10:45Z</dcterms:modified>
</cp:coreProperties>
</file>